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16" r:id="rId2"/>
    <p:sldMasterId id="2147483703" r:id="rId3"/>
  </p:sldMasterIdLst>
  <p:notesMasterIdLst>
    <p:notesMasterId r:id="rId23"/>
  </p:notesMasterIdLst>
  <p:handoutMasterIdLst>
    <p:handoutMasterId r:id="rId24"/>
  </p:handoutMasterIdLst>
  <p:sldIdLst>
    <p:sldId id="299" r:id="rId4"/>
    <p:sldId id="292" r:id="rId5"/>
    <p:sldId id="305" r:id="rId6"/>
    <p:sldId id="296" r:id="rId7"/>
    <p:sldId id="285" r:id="rId8"/>
    <p:sldId id="295" r:id="rId9"/>
    <p:sldId id="284" r:id="rId10"/>
    <p:sldId id="274" r:id="rId11"/>
    <p:sldId id="294" r:id="rId12"/>
    <p:sldId id="297" r:id="rId13"/>
    <p:sldId id="265" r:id="rId14"/>
    <p:sldId id="277" r:id="rId15"/>
    <p:sldId id="288" r:id="rId16"/>
    <p:sldId id="267" r:id="rId17"/>
    <p:sldId id="269" r:id="rId18"/>
    <p:sldId id="293" r:id="rId19"/>
    <p:sldId id="276" r:id="rId20"/>
    <p:sldId id="300" r:id="rId21"/>
    <p:sldId id="275" r:id="rId22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68E7250-3639-4BCA-9F71-6B3B6FFB82DD}">
          <p14:sldIdLst>
            <p14:sldId id="299"/>
            <p14:sldId id="292"/>
            <p14:sldId id="305"/>
            <p14:sldId id="296"/>
            <p14:sldId id="285"/>
            <p14:sldId id="295"/>
            <p14:sldId id="284"/>
            <p14:sldId id="274"/>
            <p14:sldId id="294"/>
            <p14:sldId id="297"/>
            <p14:sldId id="265"/>
            <p14:sldId id="277"/>
            <p14:sldId id="288"/>
            <p14:sldId id="267"/>
            <p14:sldId id="269"/>
            <p14:sldId id="293"/>
            <p14:sldId id="276"/>
            <p14:sldId id="30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09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4638" autoAdjust="0"/>
  </p:normalViewPr>
  <p:slideViewPr>
    <p:cSldViewPr snapToObjects="1">
      <p:cViewPr varScale="1">
        <p:scale>
          <a:sx n="105" d="100"/>
          <a:sy n="105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oryna" userId="e608d4eb-1d11-4afd-83f4-31dcbd44164b" providerId="ADAL" clId="{74A9122E-C83D-4C5F-85C4-0F5757C06F16}"/>
    <pc:docChg chg="modSld">
      <pc:chgData name="Tim Horyna" userId="e608d4eb-1d11-4afd-83f4-31dcbd44164b" providerId="ADAL" clId="{74A9122E-C83D-4C5F-85C4-0F5757C06F16}" dt="2025-01-14T21:01:54.306" v="2" actId="20577"/>
      <pc:docMkLst>
        <pc:docMk/>
      </pc:docMkLst>
      <pc:sldChg chg="modSp mod">
        <pc:chgData name="Tim Horyna" userId="e608d4eb-1d11-4afd-83f4-31dcbd44164b" providerId="ADAL" clId="{74A9122E-C83D-4C5F-85C4-0F5757C06F16}" dt="2025-01-14T21:01:54.306" v="2" actId="20577"/>
        <pc:sldMkLst>
          <pc:docMk/>
          <pc:sldMk cId="0" sldId="274"/>
        </pc:sldMkLst>
        <pc:spChg chg="mod">
          <ac:chgData name="Tim Horyna" userId="e608d4eb-1d11-4afd-83f4-31dcbd44164b" providerId="ADAL" clId="{74A9122E-C83D-4C5F-85C4-0F5757C06F16}" dt="2025-01-14T21:01:54.306" v="2" actId="20577"/>
          <ac:spMkLst>
            <pc:docMk/>
            <pc:sldMk cId="0" sldId="274"/>
            <ac:spMk id="15" creationId="{96C3286A-65EA-B8D9-7CC7-23563909C67F}"/>
          </ac:spMkLst>
        </pc:spChg>
      </pc:sldChg>
      <pc:sldChg chg="modSp mod">
        <pc:chgData name="Tim Horyna" userId="e608d4eb-1d11-4afd-83f4-31dcbd44164b" providerId="ADAL" clId="{74A9122E-C83D-4C5F-85C4-0F5757C06F16}" dt="2025-01-14T18:57:25.240" v="0" actId="6549"/>
        <pc:sldMkLst>
          <pc:docMk/>
          <pc:sldMk cId="3954459524" sldId="292"/>
        </pc:sldMkLst>
        <pc:spChg chg="mod">
          <ac:chgData name="Tim Horyna" userId="e608d4eb-1d11-4afd-83f4-31dcbd44164b" providerId="ADAL" clId="{74A9122E-C83D-4C5F-85C4-0F5757C06F16}" dt="2025-01-14T18:57:25.240" v="0" actId="6549"/>
          <ac:spMkLst>
            <pc:docMk/>
            <pc:sldMk cId="3954459524" sldId="292"/>
            <ac:spMk id="3" creationId="{17A230D2-F751-4A41-A4D2-805676BF5A5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122AA-1B13-46C3-AFBB-9D3A9C8CB9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33CC7-D7A2-49EA-BD83-2A82FB6B276C}" type="pres">
      <dgm:prSet presAssocID="{EBB122AA-1B13-46C3-AFBB-9D3A9C8CB9C4}" presName="diagram" presStyleCnt="0">
        <dgm:presLayoutVars>
          <dgm:dir/>
          <dgm:resizeHandles val="exact"/>
        </dgm:presLayoutVars>
      </dgm:prSet>
      <dgm:spPr/>
    </dgm:pt>
  </dgm:ptLst>
  <dgm:cxnLst>
    <dgm:cxn modelId="{957FC829-7E56-48A1-BEF8-02C196028E18}" type="presOf" srcId="{EBB122AA-1B13-46C3-AFBB-9D3A9C8CB9C4}" destId="{72A33CC7-D7A2-49EA-BD83-2A82FB6B276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6540C-C6A3-4592-B3B5-523F0C10C0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84E43-A6E8-4A63-80C0-BE1DFA36CE7F}">
      <dgm:prSet/>
      <dgm:spPr/>
      <dgm:t>
        <a:bodyPr/>
        <a:lstStyle/>
        <a:p>
          <a:pPr algn="ctr"/>
          <a:r>
            <a:rPr lang="en-US" b="1" dirty="0"/>
            <a:t>LX Mini</a:t>
          </a:r>
          <a:endParaRPr lang="en-US" dirty="0"/>
        </a:p>
      </dgm:t>
    </dgm:pt>
    <dgm:pt modelId="{12BC13B8-E472-474C-AFB5-3F42C0D857AA}" type="parTrans" cxnId="{F70A4024-6989-4A0E-9D3F-ECA1B96934E5}">
      <dgm:prSet/>
      <dgm:spPr/>
      <dgm:t>
        <a:bodyPr/>
        <a:lstStyle/>
        <a:p>
          <a:endParaRPr lang="en-US"/>
        </a:p>
      </dgm:t>
    </dgm:pt>
    <dgm:pt modelId="{41192805-111A-49A6-BCAE-4C6BE02D6B37}" type="sibTrans" cxnId="{F70A4024-6989-4A0E-9D3F-ECA1B96934E5}">
      <dgm:prSet/>
      <dgm:spPr/>
      <dgm:t>
        <a:bodyPr/>
        <a:lstStyle/>
        <a:p>
          <a:endParaRPr lang="en-US"/>
        </a:p>
      </dgm:t>
    </dgm:pt>
    <dgm:pt modelId="{850E5C6E-EFDF-4A81-8BCC-731A97D8911A}">
      <dgm:prSet/>
      <dgm:spPr/>
      <dgm:t>
        <a:bodyPr/>
        <a:lstStyle/>
        <a:p>
          <a:endParaRPr lang="en-US" dirty="0"/>
        </a:p>
      </dgm:t>
    </dgm:pt>
    <dgm:pt modelId="{75DA16A7-06D5-4642-821C-DC84C057719C}" type="parTrans" cxnId="{3B0790D6-68E7-4E00-BCE8-9A3233EF5A75}">
      <dgm:prSet/>
      <dgm:spPr/>
      <dgm:t>
        <a:bodyPr/>
        <a:lstStyle/>
        <a:p>
          <a:endParaRPr lang="en-US"/>
        </a:p>
      </dgm:t>
    </dgm:pt>
    <dgm:pt modelId="{758914DD-229C-4AB6-87EB-288B8A0BA227}" type="sibTrans" cxnId="{3B0790D6-68E7-4E00-BCE8-9A3233EF5A75}">
      <dgm:prSet/>
      <dgm:spPr/>
      <dgm:t>
        <a:bodyPr/>
        <a:lstStyle/>
        <a:p>
          <a:endParaRPr lang="en-US"/>
        </a:p>
      </dgm:t>
    </dgm:pt>
    <dgm:pt modelId="{7D40F964-DA9A-4C77-A679-5BC95B92DBB9}">
      <dgm:prSet/>
      <dgm:spPr/>
      <dgm:t>
        <a:bodyPr/>
        <a:lstStyle/>
        <a:p>
          <a:pPr algn="ctr"/>
          <a:r>
            <a:rPr lang="en-US" b="1" dirty="0"/>
            <a:t>LB</a:t>
          </a:r>
          <a:endParaRPr lang="en-US" dirty="0"/>
        </a:p>
      </dgm:t>
    </dgm:pt>
    <dgm:pt modelId="{27D34F78-5687-40CB-A44C-0ABBD4D7688A}" type="parTrans" cxnId="{3BBAE3CD-4507-484B-BF20-468AEB77AC9B}">
      <dgm:prSet/>
      <dgm:spPr/>
      <dgm:t>
        <a:bodyPr/>
        <a:lstStyle/>
        <a:p>
          <a:endParaRPr lang="en-US"/>
        </a:p>
      </dgm:t>
    </dgm:pt>
    <dgm:pt modelId="{D05860F7-A77F-4CC7-B154-3E2FC1A9C0FD}" type="sibTrans" cxnId="{3BBAE3CD-4507-484B-BF20-468AEB77AC9B}">
      <dgm:prSet/>
      <dgm:spPr/>
      <dgm:t>
        <a:bodyPr/>
        <a:lstStyle/>
        <a:p>
          <a:endParaRPr lang="en-US"/>
        </a:p>
      </dgm:t>
    </dgm:pt>
    <dgm:pt modelId="{FAEECF9F-3651-4060-B600-D0FD1FADB1CC}">
      <dgm:prSet/>
      <dgm:spPr/>
      <dgm:t>
        <a:bodyPr/>
        <a:lstStyle/>
        <a:p>
          <a:endParaRPr lang="en-US" dirty="0"/>
        </a:p>
      </dgm:t>
    </dgm:pt>
    <dgm:pt modelId="{64630650-4EBD-4910-A9A5-42A77837F1E5}" type="parTrans" cxnId="{BEC8531A-AF10-493F-A752-CADF25E2419B}">
      <dgm:prSet/>
      <dgm:spPr/>
      <dgm:t>
        <a:bodyPr/>
        <a:lstStyle/>
        <a:p>
          <a:endParaRPr lang="en-US"/>
        </a:p>
      </dgm:t>
    </dgm:pt>
    <dgm:pt modelId="{229585D3-41BE-402E-A653-C2F27258BFCB}" type="sibTrans" cxnId="{BEC8531A-AF10-493F-A752-CADF25E2419B}">
      <dgm:prSet/>
      <dgm:spPr/>
      <dgm:t>
        <a:bodyPr/>
        <a:lstStyle/>
        <a:p>
          <a:endParaRPr lang="en-US"/>
        </a:p>
      </dgm:t>
    </dgm:pt>
    <dgm:pt modelId="{F35356F0-6157-4BA0-8583-95F1C47C5218}">
      <dgm:prSet/>
      <dgm:spPr/>
      <dgm:t>
        <a:bodyPr/>
        <a:lstStyle/>
        <a:p>
          <a:endParaRPr lang="en-US" dirty="0"/>
        </a:p>
      </dgm:t>
    </dgm:pt>
    <dgm:pt modelId="{2BFC56DD-F12F-437D-B4C8-A6E6EA2070DA}" type="parTrans" cxnId="{1536CE60-BF38-40BA-9B5D-4DBCE6D66FF4}">
      <dgm:prSet/>
      <dgm:spPr/>
      <dgm:t>
        <a:bodyPr/>
        <a:lstStyle/>
        <a:p>
          <a:endParaRPr lang="en-US"/>
        </a:p>
      </dgm:t>
    </dgm:pt>
    <dgm:pt modelId="{6207C1CA-FCD2-4283-8D87-FF08860A39BE}" type="sibTrans" cxnId="{1536CE60-BF38-40BA-9B5D-4DBCE6D66FF4}">
      <dgm:prSet/>
      <dgm:spPr/>
      <dgm:t>
        <a:bodyPr/>
        <a:lstStyle/>
        <a:p>
          <a:endParaRPr lang="en-US"/>
        </a:p>
      </dgm:t>
    </dgm:pt>
    <dgm:pt modelId="{46E73D9B-3D67-4108-8F51-46D0B4C0DB2A}">
      <dgm:prSet/>
      <dgm:spPr/>
      <dgm:t>
        <a:bodyPr/>
        <a:lstStyle/>
        <a:p>
          <a:endParaRPr lang="en-US" dirty="0"/>
        </a:p>
      </dgm:t>
    </dgm:pt>
    <dgm:pt modelId="{1536E3DD-24A5-4E5D-9C35-E82CB9F325EC}" type="parTrans" cxnId="{1B77DED9-72B2-4132-85B3-7D6AC115FE02}">
      <dgm:prSet/>
      <dgm:spPr/>
      <dgm:t>
        <a:bodyPr/>
        <a:lstStyle/>
        <a:p>
          <a:endParaRPr lang="en-US"/>
        </a:p>
      </dgm:t>
    </dgm:pt>
    <dgm:pt modelId="{F3F678E5-D8BB-4C8F-8B5D-279A7F40DB1A}" type="sibTrans" cxnId="{1B77DED9-72B2-4132-85B3-7D6AC115FE02}">
      <dgm:prSet/>
      <dgm:spPr/>
      <dgm:t>
        <a:bodyPr/>
        <a:lstStyle/>
        <a:p>
          <a:endParaRPr lang="en-US"/>
        </a:p>
      </dgm:t>
    </dgm:pt>
    <dgm:pt modelId="{395859FC-0C59-4C25-9B67-75AE710464D0}">
      <dgm:prSet/>
      <dgm:spPr/>
      <dgm:t>
        <a:bodyPr/>
        <a:lstStyle/>
        <a:p>
          <a:endParaRPr lang="en-US" dirty="0"/>
        </a:p>
      </dgm:t>
    </dgm:pt>
    <dgm:pt modelId="{BED44415-FD54-496D-96EC-71D0DAA26556}" type="parTrans" cxnId="{F2D4AAB3-034E-4E7D-8B7F-7205A9D653BA}">
      <dgm:prSet/>
      <dgm:spPr/>
      <dgm:t>
        <a:bodyPr/>
        <a:lstStyle/>
        <a:p>
          <a:endParaRPr lang="en-US"/>
        </a:p>
      </dgm:t>
    </dgm:pt>
    <dgm:pt modelId="{94633A96-892A-48DA-B6E2-2CE77F40B8E2}" type="sibTrans" cxnId="{F2D4AAB3-034E-4E7D-8B7F-7205A9D653BA}">
      <dgm:prSet/>
      <dgm:spPr/>
      <dgm:t>
        <a:bodyPr/>
        <a:lstStyle/>
        <a:p>
          <a:endParaRPr lang="en-US"/>
        </a:p>
      </dgm:t>
    </dgm:pt>
    <dgm:pt modelId="{D873EECC-4341-4AC9-A538-40A5749D2D1B}" type="pres">
      <dgm:prSet presAssocID="{9166540C-C6A3-4592-B3B5-523F0C10C023}" presName="linear" presStyleCnt="0">
        <dgm:presLayoutVars>
          <dgm:animLvl val="lvl"/>
          <dgm:resizeHandles val="exact"/>
        </dgm:presLayoutVars>
      </dgm:prSet>
      <dgm:spPr/>
    </dgm:pt>
    <dgm:pt modelId="{31CD91B5-605E-4924-8419-54B6216E3F4B}" type="pres">
      <dgm:prSet presAssocID="{87684E43-A6E8-4A63-80C0-BE1DFA36CE7F}" presName="parentText" presStyleLbl="node1" presStyleIdx="0" presStyleCnt="2" custScaleX="26937" custScaleY="91029" custLinFactY="155016" custLinFactNeighborX="-31411" custLinFactNeighborY="200000">
        <dgm:presLayoutVars>
          <dgm:chMax val="0"/>
          <dgm:bulletEnabled val="1"/>
        </dgm:presLayoutVars>
      </dgm:prSet>
      <dgm:spPr/>
    </dgm:pt>
    <dgm:pt modelId="{039C8724-7F87-45B2-A0CF-688766455B7E}" type="pres">
      <dgm:prSet presAssocID="{87684E43-A6E8-4A63-80C0-BE1DFA36CE7F}" presName="childText" presStyleLbl="revTx" presStyleIdx="0" presStyleCnt="2" custScaleY="134805">
        <dgm:presLayoutVars>
          <dgm:bulletEnabled val="1"/>
        </dgm:presLayoutVars>
      </dgm:prSet>
      <dgm:spPr/>
    </dgm:pt>
    <dgm:pt modelId="{774EDA4F-27D2-4286-B85B-BDB63781E971}" type="pres">
      <dgm:prSet presAssocID="{7D40F964-DA9A-4C77-A679-5BC95B92DBB9}" presName="parentText" presStyleLbl="node1" presStyleIdx="1" presStyleCnt="2" custScaleX="25669" custScaleY="91277" custLinFactNeighborX="-32045" custLinFactNeighborY="-80945">
        <dgm:presLayoutVars>
          <dgm:chMax val="0"/>
          <dgm:bulletEnabled val="1"/>
        </dgm:presLayoutVars>
      </dgm:prSet>
      <dgm:spPr/>
    </dgm:pt>
    <dgm:pt modelId="{10768726-E0E6-45C0-B5B7-493650B9B4D0}" type="pres">
      <dgm:prSet presAssocID="{7D40F964-DA9A-4C77-A679-5BC95B92DBB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57DA07-64A3-46AE-8CC4-28725DA07AF9}" type="presOf" srcId="{46E73D9B-3D67-4108-8F51-46D0B4C0DB2A}" destId="{10768726-E0E6-45C0-B5B7-493650B9B4D0}" srcOrd="0" destOrd="1" presId="urn:microsoft.com/office/officeart/2005/8/layout/vList2"/>
    <dgm:cxn modelId="{BEC8531A-AF10-493F-A752-CADF25E2419B}" srcId="{7D40F964-DA9A-4C77-A679-5BC95B92DBB9}" destId="{FAEECF9F-3651-4060-B600-D0FD1FADB1CC}" srcOrd="0" destOrd="0" parTransId="{64630650-4EBD-4910-A9A5-42A77837F1E5}" sibTransId="{229585D3-41BE-402E-A653-C2F27258BFCB}"/>
    <dgm:cxn modelId="{F70A4024-6989-4A0E-9D3F-ECA1B96934E5}" srcId="{9166540C-C6A3-4592-B3B5-523F0C10C023}" destId="{87684E43-A6E8-4A63-80C0-BE1DFA36CE7F}" srcOrd="0" destOrd="0" parTransId="{12BC13B8-E472-474C-AFB5-3F42C0D857AA}" sibTransId="{41192805-111A-49A6-BCAE-4C6BE02D6B37}"/>
    <dgm:cxn modelId="{2909A338-0F10-4C2F-B0A9-4BFA864166DA}" type="presOf" srcId="{850E5C6E-EFDF-4A81-8BCC-731A97D8911A}" destId="{039C8724-7F87-45B2-A0CF-688766455B7E}" srcOrd="0" destOrd="0" presId="urn:microsoft.com/office/officeart/2005/8/layout/vList2"/>
    <dgm:cxn modelId="{A371A53A-1E22-44CA-B6E2-6C3A1B523596}" type="presOf" srcId="{7D40F964-DA9A-4C77-A679-5BC95B92DBB9}" destId="{774EDA4F-27D2-4286-B85B-BDB63781E971}" srcOrd="0" destOrd="0" presId="urn:microsoft.com/office/officeart/2005/8/layout/vList2"/>
    <dgm:cxn modelId="{1536CE60-BF38-40BA-9B5D-4DBCE6D66FF4}" srcId="{7D40F964-DA9A-4C77-A679-5BC95B92DBB9}" destId="{F35356F0-6157-4BA0-8583-95F1C47C5218}" srcOrd="3" destOrd="0" parTransId="{2BFC56DD-F12F-437D-B4C8-A6E6EA2070DA}" sibTransId="{6207C1CA-FCD2-4283-8D87-FF08860A39BE}"/>
    <dgm:cxn modelId="{D38DF371-BBA4-45C0-865E-D91F605D828F}" type="presOf" srcId="{9166540C-C6A3-4592-B3B5-523F0C10C023}" destId="{D873EECC-4341-4AC9-A538-40A5749D2D1B}" srcOrd="0" destOrd="0" presId="urn:microsoft.com/office/officeart/2005/8/layout/vList2"/>
    <dgm:cxn modelId="{61FC2A54-BD8C-4BF1-B8DC-0415A4912F1F}" type="presOf" srcId="{87684E43-A6E8-4A63-80C0-BE1DFA36CE7F}" destId="{31CD91B5-605E-4924-8419-54B6216E3F4B}" srcOrd="0" destOrd="0" presId="urn:microsoft.com/office/officeart/2005/8/layout/vList2"/>
    <dgm:cxn modelId="{F2D4AAB3-034E-4E7D-8B7F-7205A9D653BA}" srcId="{7D40F964-DA9A-4C77-A679-5BC95B92DBB9}" destId="{395859FC-0C59-4C25-9B67-75AE710464D0}" srcOrd="2" destOrd="0" parTransId="{BED44415-FD54-496D-96EC-71D0DAA26556}" sibTransId="{94633A96-892A-48DA-B6E2-2CE77F40B8E2}"/>
    <dgm:cxn modelId="{66FF1CC2-85F5-4813-94AA-3C7CDB1166B8}" type="presOf" srcId="{FAEECF9F-3651-4060-B600-D0FD1FADB1CC}" destId="{10768726-E0E6-45C0-B5B7-493650B9B4D0}" srcOrd="0" destOrd="0" presId="urn:microsoft.com/office/officeart/2005/8/layout/vList2"/>
    <dgm:cxn modelId="{19C92DC7-E30F-4A5E-8DDE-CE5846AECA1F}" type="presOf" srcId="{395859FC-0C59-4C25-9B67-75AE710464D0}" destId="{10768726-E0E6-45C0-B5B7-493650B9B4D0}" srcOrd="0" destOrd="2" presId="urn:microsoft.com/office/officeart/2005/8/layout/vList2"/>
    <dgm:cxn modelId="{3BBAE3CD-4507-484B-BF20-468AEB77AC9B}" srcId="{9166540C-C6A3-4592-B3B5-523F0C10C023}" destId="{7D40F964-DA9A-4C77-A679-5BC95B92DBB9}" srcOrd="1" destOrd="0" parTransId="{27D34F78-5687-40CB-A44C-0ABBD4D7688A}" sibTransId="{D05860F7-A77F-4CC7-B154-3E2FC1A9C0FD}"/>
    <dgm:cxn modelId="{7E33F4CE-62E5-4525-8305-5E60066EB2C5}" type="presOf" srcId="{F35356F0-6157-4BA0-8583-95F1C47C5218}" destId="{10768726-E0E6-45C0-B5B7-493650B9B4D0}" srcOrd="0" destOrd="3" presId="urn:microsoft.com/office/officeart/2005/8/layout/vList2"/>
    <dgm:cxn modelId="{3B0790D6-68E7-4E00-BCE8-9A3233EF5A75}" srcId="{87684E43-A6E8-4A63-80C0-BE1DFA36CE7F}" destId="{850E5C6E-EFDF-4A81-8BCC-731A97D8911A}" srcOrd="0" destOrd="0" parTransId="{75DA16A7-06D5-4642-821C-DC84C057719C}" sibTransId="{758914DD-229C-4AB6-87EB-288B8A0BA227}"/>
    <dgm:cxn modelId="{1B77DED9-72B2-4132-85B3-7D6AC115FE02}" srcId="{7D40F964-DA9A-4C77-A679-5BC95B92DBB9}" destId="{46E73D9B-3D67-4108-8F51-46D0B4C0DB2A}" srcOrd="1" destOrd="0" parTransId="{1536E3DD-24A5-4E5D-9C35-E82CB9F325EC}" sibTransId="{F3F678E5-D8BB-4C8F-8B5D-279A7F40DB1A}"/>
    <dgm:cxn modelId="{7F29B3BA-3DB0-4756-B603-7AB2D77D0630}" type="presParOf" srcId="{D873EECC-4341-4AC9-A538-40A5749D2D1B}" destId="{31CD91B5-605E-4924-8419-54B6216E3F4B}" srcOrd="0" destOrd="0" presId="urn:microsoft.com/office/officeart/2005/8/layout/vList2"/>
    <dgm:cxn modelId="{637F7BF9-C7E8-49C7-B2F1-0A2EB0F71016}" type="presParOf" srcId="{D873EECC-4341-4AC9-A538-40A5749D2D1B}" destId="{039C8724-7F87-45B2-A0CF-688766455B7E}" srcOrd="1" destOrd="0" presId="urn:microsoft.com/office/officeart/2005/8/layout/vList2"/>
    <dgm:cxn modelId="{AF3A7BFF-5A3E-461A-80FF-799619130488}" type="presParOf" srcId="{D873EECC-4341-4AC9-A538-40A5749D2D1B}" destId="{774EDA4F-27D2-4286-B85B-BDB63781E971}" srcOrd="2" destOrd="0" presId="urn:microsoft.com/office/officeart/2005/8/layout/vList2"/>
    <dgm:cxn modelId="{8CEF434A-91EB-4B31-9B2A-87AF3161066C}" type="presParOf" srcId="{D873EECC-4341-4AC9-A538-40A5749D2D1B}" destId="{10768726-E0E6-45C0-B5B7-493650B9B4D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BC659-F4E8-43B2-B7A1-20B62DAB098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584B6-2C8A-467F-B46B-4E88FA5976D9}" type="pres">
      <dgm:prSet presAssocID="{5F0BC659-F4E8-43B2-B7A1-20B62DAB098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B6D1BB9-4BD2-41BD-B8AF-3183CE8811C0}" type="presOf" srcId="{5F0BC659-F4E8-43B2-B7A1-20B62DAB098D}" destId="{FED584B6-2C8A-467F-B46B-4E88FA5976D9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52BE6-3A84-42AA-8080-C87433716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21B53-7815-4F91-831C-EBB45D7F5121}">
      <dgm:prSet custT="1"/>
      <dgm:spPr/>
      <dgm:t>
        <a:bodyPr/>
        <a:lstStyle/>
        <a:p>
          <a:r>
            <a:rPr lang="en-US" sz="2400" dirty="0"/>
            <a:t>250 lbs. – 6 Ton  Capacity</a:t>
          </a:r>
        </a:p>
      </dgm:t>
    </dgm:pt>
    <dgm:pt modelId="{FFB63408-96F5-407C-9255-1C77D452F655}" type="parTrans" cxnId="{EDDEC453-958F-4284-B932-339C3B3E74C6}">
      <dgm:prSet/>
      <dgm:spPr/>
      <dgm:t>
        <a:bodyPr/>
        <a:lstStyle/>
        <a:p>
          <a:endParaRPr lang="en-US"/>
        </a:p>
      </dgm:t>
    </dgm:pt>
    <dgm:pt modelId="{9F24B535-FC94-44D0-9A2B-7989EC632704}" type="sibTrans" cxnId="{EDDEC453-958F-4284-B932-339C3B3E74C6}">
      <dgm:prSet/>
      <dgm:spPr/>
      <dgm:t>
        <a:bodyPr/>
        <a:lstStyle/>
        <a:p>
          <a:endParaRPr lang="en-US"/>
        </a:p>
      </dgm:t>
    </dgm:pt>
    <dgm:pt modelId="{6779ADB5-25D9-48EA-9E8B-4FFAECAEEA07}">
      <dgm:prSet custT="1"/>
      <dgm:spPr/>
      <dgm:t>
        <a:bodyPr/>
        <a:lstStyle/>
        <a:p>
          <a:r>
            <a:rPr lang="en-US" sz="2400" dirty="0"/>
            <a:t>Multiple Configurations</a:t>
          </a:r>
        </a:p>
      </dgm:t>
    </dgm:pt>
    <dgm:pt modelId="{AA4DF52A-B217-4A2E-8D59-072C079EAB3B}" type="parTrans" cxnId="{2EB8C248-C205-4B8C-8BA2-A1C7A54727BE}">
      <dgm:prSet/>
      <dgm:spPr/>
      <dgm:t>
        <a:bodyPr/>
        <a:lstStyle/>
        <a:p>
          <a:endParaRPr lang="en-US"/>
        </a:p>
      </dgm:t>
    </dgm:pt>
    <dgm:pt modelId="{B5C385CE-B78C-49F9-8321-484C5560B152}" type="sibTrans" cxnId="{2EB8C248-C205-4B8C-8BA2-A1C7A54727BE}">
      <dgm:prSet/>
      <dgm:spPr/>
      <dgm:t>
        <a:bodyPr/>
        <a:lstStyle/>
        <a:p>
          <a:endParaRPr lang="en-US"/>
        </a:p>
      </dgm:t>
    </dgm:pt>
    <dgm:pt modelId="{B6886112-616A-4E9B-B471-D8562FA78987}">
      <dgm:prSet custT="1"/>
      <dgm:spPr/>
      <dgm:t>
        <a:bodyPr/>
        <a:lstStyle/>
        <a:p>
          <a:r>
            <a:rPr lang="en-US" sz="2400" dirty="0"/>
            <a:t>Feathering Speed Control</a:t>
          </a:r>
        </a:p>
      </dgm:t>
    </dgm:pt>
    <dgm:pt modelId="{FA429111-1FE9-48D2-A10F-7F9D8BE3083B}" type="parTrans" cxnId="{978E86AE-EDE0-43F1-B2F5-404DE66C3D34}">
      <dgm:prSet/>
      <dgm:spPr/>
      <dgm:t>
        <a:bodyPr/>
        <a:lstStyle/>
        <a:p>
          <a:endParaRPr lang="en-US"/>
        </a:p>
      </dgm:t>
    </dgm:pt>
    <dgm:pt modelId="{6DDBD48B-C2B8-4164-A223-E4E885A023C3}" type="sibTrans" cxnId="{978E86AE-EDE0-43F1-B2F5-404DE66C3D34}">
      <dgm:prSet/>
      <dgm:spPr/>
      <dgm:t>
        <a:bodyPr/>
        <a:lstStyle/>
        <a:p>
          <a:endParaRPr lang="en-US"/>
        </a:p>
      </dgm:t>
    </dgm:pt>
    <dgm:pt modelId="{3187D7CA-35E6-4384-B0B1-F78A5B6BD576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WHY NEED AIR HOIST??</a:t>
          </a:r>
        </a:p>
      </dgm:t>
    </dgm:pt>
    <dgm:pt modelId="{4DF9D983-0BDE-4B4D-AA4C-1417D3CCDED3}" type="parTrans" cxnId="{FC221EDF-1007-4433-A786-BC750367172D}">
      <dgm:prSet/>
      <dgm:spPr/>
      <dgm:t>
        <a:bodyPr/>
        <a:lstStyle/>
        <a:p>
          <a:endParaRPr lang="en-US"/>
        </a:p>
      </dgm:t>
    </dgm:pt>
    <dgm:pt modelId="{947C06EE-2074-4783-9B3D-C0906AD2A506}" type="sibTrans" cxnId="{FC221EDF-1007-4433-A786-BC750367172D}">
      <dgm:prSet/>
      <dgm:spPr/>
      <dgm:t>
        <a:bodyPr/>
        <a:lstStyle/>
        <a:p>
          <a:endParaRPr lang="en-US"/>
        </a:p>
      </dgm:t>
    </dgm:pt>
    <dgm:pt modelId="{57FC1EAA-FCA3-4781-B08E-02A9583DED42}" type="pres">
      <dgm:prSet presAssocID="{CBD52BE6-3A84-42AA-8080-C874337169A4}" presName="linear" presStyleCnt="0">
        <dgm:presLayoutVars>
          <dgm:animLvl val="lvl"/>
          <dgm:resizeHandles val="exact"/>
        </dgm:presLayoutVars>
      </dgm:prSet>
      <dgm:spPr/>
    </dgm:pt>
    <dgm:pt modelId="{0866F1F6-1600-4120-8EFA-DF8D0B4468B1}" type="pres">
      <dgm:prSet presAssocID="{61521B53-7815-4F91-831C-EBB45D7F5121}" presName="parentText" presStyleLbl="node1" presStyleIdx="0" presStyleCnt="4" custScaleY="37549">
        <dgm:presLayoutVars>
          <dgm:chMax val="0"/>
          <dgm:bulletEnabled val="1"/>
        </dgm:presLayoutVars>
      </dgm:prSet>
      <dgm:spPr/>
    </dgm:pt>
    <dgm:pt modelId="{D25B75BE-D851-440D-8558-D8EC1C61484B}" type="pres">
      <dgm:prSet presAssocID="{9F24B535-FC94-44D0-9A2B-7989EC632704}" presName="spacer" presStyleCnt="0"/>
      <dgm:spPr/>
    </dgm:pt>
    <dgm:pt modelId="{EF040719-148A-4A6C-B645-9D51DFFE10FD}" type="pres">
      <dgm:prSet presAssocID="{6779ADB5-25D9-48EA-9E8B-4FFAECAEEA07}" presName="parentText" presStyleLbl="node1" presStyleIdx="1" presStyleCnt="4" custScaleY="36145" custLinFactNeighborY="-54321">
        <dgm:presLayoutVars>
          <dgm:chMax val="0"/>
          <dgm:bulletEnabled val="1"/>
        </dgm:presLayoutVars>
      </dgm:prSet>
      <dgm:spPr/>
    </dgm:pt>
    <dgm:pt modelId="{C18749F6-0E73-494B-A32E-F82D7E7285A6}" type="pres">
      <dgm:prSet presAssocID="{B5C385CE-B78C-49F9-8321-484C5560B152}" presName="spacer" presStyleCnt="0"/>
      <dgm:spPr/>
    </dgm:pt>
    <dgm:pt modelId="{F1852E0A-F07B-4854-99E2-6E4786747B78}" type="pres">
      <dgm:prSet presAssocID="{B6886112-616A-4E9B-B471-D8562FA78987}" presName="parentText" presStyleLbl="node1" presStyleIdx="2" presStyleCnt="4" custScaleY="32318" custLinFactNeighborY="-89599">
        <dgm:presLayoutVars>
          <dgm:chMax val="0"/>
          <dgm:bulletEnabled val="1"/>
        </dgm:presLayoutVars>
      </dgm:prSet>
      <dgm:spPr/>
    </dgm:pt>
    <dgm:pt modelId="{88CE9E74-36F0-478D-B0F8-2E4B1E2BB008}" type="pres">
      <dgm:prSet presAssocID="{6DDBD48B-C2B8-4164-A223-E4E885A023C3}" presName="spacer" presStyleCnt="0"/>
      <dgm:spPr/>
    </dgm:pt>
    <dgm:pt modelId="{AED624F7-342E-459A-B84A-AB7BA78761A4}" type="pres">
      <dgm:prSet presAssocID="{3187D7CA-35E6-4384-B0B1-F78A5B6BD576}" presName="parentText" presStyleLbl="node1" presStyleIdx="3" presStyleCnt="4" custScaleY="32318">
        <dgm:presLayoutVars>
          <dgm:chMax val="0"/>
          <dgm:bulletEnabled val="1"/>
        </dgm:presLayoutVars>
      </dgm:prSet>
      <dgm:spPr/>
    </dgm:pt>
  </dgm:ptLst>
  <dgm:cxnLst>
    <dgm:cxn modelId="{1F0CA40B-56CF-4F84-A61C-61896E4302FD}" type="presOf" srcId="{6779ADB5-25D9-48EA-9E8B-4FFAECAEEA07}" destId="{EF040719-148A-4A6C-B645-9D51DFFE10FD}" srcOrd="0" destOrd="0" presId="urn:microsoft.com/office/officeart/2005/8/layout/vList2"/>
    <dgm:cxn modelId="{0B8B0039-61EA-4905-9AEF-403972F5036D}" type="presOf" srcId="{B6886112-616A-4E9B-B471-D8562FA78987}" destId="{F1852E0A-F07B-4854-99E2-6E4786747B78}" srcOrd="0" destOrd="0" presId="urn:microsoft.com/office/officeart/2005/8/layout/vList2"/>
    <dgm:cxn modelId="{2AE69068-853E-48C9-B8CA-FE273DF96361}" type="presOf" srcId="{CBD52BE6-3A84-42AA-8080-C874337169A4}" destId="{57FC1EAA-FCA3-4781-B08E-02A9583DED42}" srcOrd="0" destOrd="0" presId="urn:microsoft.com/office/officeart/2005/8/layout/vList2"/>
    <dgm:cxn modelId="{2EB8C248-C205-4B8C-8BA2-A1C7A54727BE}" srcId="{CBD52BE6-3A84-42AA-8080-C874337169A4}" destId="{6779ADB5-25D9-48EA-9E8B-4FFAECAEEA07}" srcOrd="1" destOrd="0" parTransId="{AA4DF52A-B217-4A2E-8D59-072C079EAB3B}" sibTransId="{B5C385CE-B78C-49F9-8321-484C5560B152}"/>
    <dgm:cxn modelId="{69962A6D-C157-4F15-9B9E-8CF3886E348A}" type="presOf" srcId="{61521B53-7815-4F91-831C-EBB45D7F5121}" destId="{0866F1F6-1600-4120-8EFA-DF8D0B4468B1}" srcOrd="0" destOrd="0" presId="urn:microsoft.com/office/officeart/2005/8/layout/vList2"/>
    <dgm:cxn modelId="{EDDEC453-958F-4284-B932-339C3B3E74C6}" srcId="{CBD52BE6-3A84-42AA-8080-C874337169A4}" destId="{61521B53-7815-4F91-831C-EBB45D7F5121}" srcOrd="0" destOrd="0" parTransId="{FFB63408-96F5-407C-9255-1C77D452F655}" sibTransId="{9F24B535-FC94-44D0-9A2B-7989EC632704}"/>
    <dgm:cxn modelId="{4EB54757-2EB1-4938-9555-B08372C6E1A2}" type="presOf" srcId="{3187D7CA-35E6-4384-B0B1-F78A5B6BD576}" destId="{AED624F7-342E-459A-B84A-AB7BA78761A4}" srcOrd="0" destOrd="0" presId="urn:microsoft.com/office/officeart/2005/8/layout/vList2"/>
    <dgm:cxn modelId="{978E86AE-EDE0-43F1-B2F5-404DE66C3D34}" srcId="{CBD52BE6-3A84-42AA-8080-C874337169A4}" destId="{B6886112-616A-4E9B-B471-D8562FA78987}" srcOrd="2" destOrd="0" parTransId="{FA429111-1FE9-48D2-A10F-7F9D8BE3083B}" sibTransId="{6DDBD48B-C2B8-4164-A223-E4E885A023C3}"/>
    <dgm:cxn modelId="{FC221EDF-1007-4433-A786-BC750367172D}" srcId="{CBD52BE6-3A84-42AA-8080-C874337169A4}" destId="{3187D7CA-35E6-4384-B0B1-F78A5B6BD576}" srcOrd="3" destOrd="0" parTransId="{4DF9D983-0BDE-4B4D-AA4C-1417D3CCDED3}" sibTransId="{947C06EE-2074-4783-9B3D-C0906AD2A506}"/>
    <dgm:cxn modelId="{6345E0D0-E0C5-4D13-A802-BB318501D315}" type="presParOf" srcId="{57FC1EAA-FCA3-4781-B08E-02A9583DED42}" destId="{0866F1F6-1600-4120-8EFA-DF8D0B4468B1}" srcOrd="0" destOrd="0" presId="urn:microsoft.com/office/officeart/2005/8/layout/vList2"/>
    <dgm:cxn modelId="{E0E32EFE-7EF3-48C4-808E-AB8FE26B6F6C}" type="presParOf" srcId="{57FC1EAA-FCA3-4781-B08E-02A9583DED42}" destId="{D25B75BE-D851-440D-8558-D8EC1C61484B}" srcOrd="1" destOrd="0" presId="urn:microsoft.com/office/officeart/2005/8/layout/vList2"/>
    <dgm:cxn modelId="{8AB78CC4-F261-4B20-B124-ED145121705F}" type="presParOf" srcId="{57FC1EAA-FCA3-4781-B08E-02A9583DED42}" destId="{EF040719-148A-4A6C-B645-9D51DFFE10FD}" srcOrd="2" destOrd="0" presId="urn:microsoft.com/office/officeart/2005/8/layout/vList2"/>
    <dgm:cxn modelId="{4FBA1B9F-CB52-4249-A2F0-9B0F12A4F880}" type="presParOf" srcId="{57FC1EAA-FCA3-4781-B08E-02A9583DED42}" destId="{C18749F6-0E73-494B-A32E-F82D7E7285A6}" srcOrd="3" destOrd="0" presId="urn:microsoft.com/office/officeart/2005/8/layout/vList2"/>
    <dgm:cxn modelId="{489400B3-AD48-45FD-A85F-88759AF28C38}" type="presParOf" srcId="{57FC1EAA-FCA3-4781-B08E-02A9583DED42}" destId="{F1852E0A-F07B-4854-99E2-6E4786747B78}" srcOrd="4" destOrd="0" presId="urn:microsoft.com/office/officeart/2005/8/layout/vList2"/>
    <dgm:cxn modelId="{8B260639-0586-4C6F-BD99-086EE5F92836}" type="presParOf" srcId="{57FC1EAA-FCA3-4781-B08E-02A9583DED42}" destId="{88CE9E74-36F0-478D-B0F8-2E4B1E2BB008}" srcOrd="5" destOrd="0" presId="urn:microsoft.com/office/officeart/2005/8/layout/vList2"/>
    <dgm:cxn modelId="{9BF41BA5-6D5E-4B06-8898-E004EB058C21}" type="presParOf" srcId="{57FC1EAA-FCA3-4781-B08E-02A9583DED42}" destId="{AED624F7-342E-459A-B84A-AB7BA78761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D91B5-605E-4924-8419-54B6216E3F4B}">
      <dsp:nvSpPr>
        <dsp:cNvPr id="0" name=""/>
        <dsp:cNvSpPr/>
      </dsp:nvSpPr>
      <dsp:spPr>
        <a:xfrm>
          <a:off x="261789" y="2615884"/>
          <a:ext cx="1377172" cy="805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LX Mini</a:t>
          </a:r>
          <a:endParaRPr lang="en-US" sz="2300" kern="1200" dirty="0"/>
        </a:p>
      </dsp:txBody>
      <dsp:txXfrm>
        <a:off x="301094" y="2655189"/>
        <a:ext cx="1298562" cy="726559"/>
      </dsp:txXfrm>
    </dsp:sp>
    <dsp:sp modelId="{039C8724-7F87-45B2-A0CF-688766455B7E}">
      <dsp:nvSpPr>
        <dsp:cNvPr id="0" name=""/>
        <dsp:cNvSpPr/>
      </dsp:nvSpPr>
      <dsp:spPr>
        <a:xfrm>
          <a:off x="0" y="857586"/>
          <a:ext cx="5112568" cy="803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857586"/>
        <a:ext cx="5112568" cy="803653"/>
      </dsp:txXfrm>
    </dsp:sp>
    <dsp:sp modelId="{774EDA4F-27D2-4286-B85B-BDB63781E971}">
      <dsp:nvSpPr>
        <dsp:cNvPr id="0" name=""/>
        <dsp:cNvSpPr/>
      </dsp:nvSpPr>
      <dsp:spPr>
        <a:xfrm>
          <a:off x="261789" y="62754"/>
          <a:ext cx="1312345" cy="807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LB</a:t>
          </a:r>
          <a:endParaRPr lang="en-US" sz="2300" kern="1200" dirty="0"/>
        </a:p>
      </dsp:txBody>
      <dsp:txXfrm>
        <a:off x="301201" y="102166"/>
        <a:ext cx="1233521" cy="728539"/>
      </dsp:txXfrm>
    </dsp:sp>
    <dsp:sp modelId="{10768726-E0E6-45C0-B5B7-493650B9B4D0}">
      <dsp:nvSpPr>
        <dsp:cNvPr id="0" name=""/>
        <dsp:cNvSpPr/>
      </dsp:nvSpPr>
      <dsp:spPr>
        <a:xfrm>
          <a:off x="0" y="2468603"/>
          <a:ext cx="5112568" cy="197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2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2468603"/>
        <a:ext cx="5112568" cy="1974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6F1F6-1600-4120-8EFA-DF8D0B4468B1}">
      <dsp:nvSpPr>
        <dsp:cNvPr id="0" name=""/>
        <dsp:cNvSpPr/>
      </dsp:nvSpPr>
      <dsp:spPr>
        <a:xfrm>
          <a:off x="0" y="198501"/>
          <a:ext cx="4060869" cy="449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250 lbs. – 6 Ton  Capacity</a:t>
          </a:r>
        </a:p>
      </dsp:txBody>
      <dsp:txXfrm>
        <a:off x="21961" y="220462"/>
        <a:ext cx="4016947" cy="405945"/>
      </dsp:txXfrm>
    </dsp:sp>
    <dsp:sp modelId="{EF040719-148A-4A6C-B645-9D51DFFE10FD}">
      <dsp:nvSpPr>
        <dsp:cNvPr id="0" name=""/>
        <dsp:cNvSpPr/>
      </dsp:nvSpPr>
      <dsp:spPr>
        <a:xfrm>
          <a:off x="0" y="732564"/>
          <a:ext cx="4060869" cy="433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Multiple Configurations</a:t>
          </a:r>
        </a:p>
      </dsp:txBody>
      <dsp:txXfrm>
        <a:off x="21140" y="753704"/>
        <a:ext cx="4018589" cy="390766"/>
      </dsp:txXfrm>
    </dsp:sp>
    <dsp:sp modelId="{F1852E0A-F07B-4854-99E2-6E4786747B78}">
      <dsp:nvSpPr>
        <dsp:cNvPr id="0" name=""/>
        <dsp:cNvSpPr/>
      </dsp:nvSpPr>
      <dsp:spPr>
        <a:xfrm>
          <a:off x="0" y="1284906"/>
          <a:ext cx="4060869" cy="38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Feathering Speed Control</a:t>
          </a:r>
        </a:p>
      </dsp:txBody>
      <dsp:txXfrm>
        <a:off x="18901" y="1303807"/>
        <a:ext cx="4023067" cy="349393"/>
      </dsp:txXfrm>
    </dsp:sp>
    <dsp:sp modelId="{AED624F7-342E-459A-B84A-AB7BA78761A4}">
      <dsp:nvSpPr>
        <dsp:cNvPr id="0" name=""/>
        <dsp:cNvSpPr/>
      </dsp:nvSpPr>
      <dsp:spPr>
        <a:xfrm>
          <a:off x="0" y="2021570"/>
          <a:ext cx="4060869" cy="38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WHY NEED AIR HOIST??</a:t>
          </a:r>
        </a:p>
      </dsp:txBody>
      <dsp:txXfrm>
        <a:off x="18901" y="2040471"/>
        <a:ext cx="4023067" cy="34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CBA91-0B2D-4B68-961D-30B26E6437DE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01FFC2-1C9A-43D1-BE56-450DAF0E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3063-8B99-4ADE-BE16-172FCD5E40B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A77B-3839-49F9-BFCC-F2AC8094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4A77B-3839-49F9-BFCC-F2AC809463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4A77B-3839-49F9-BFCC-F2AC809463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4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4A77B-3839-49F9-BFCC-F2AC809463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AB4CA6-5C1C-4049-9C00-24A9B2102E70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689A22-5950-445E-B250-486BF5EA659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/>
          <a:srcRect t="65332"/>
          <a:stretch>
            <a:fillRect/>
          </a:stretch>
        </p:blipFill>
        <p:spPr bwMode="auto">
          <a:xfrm>
            <a:off x="366713" y="692696"/>
            <a:ext cx="8777287" cy="20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81000" y="6477000"/>
            <a:ext cx="4876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700">
                <a:latin typeface="Arial Narrow" pitchFamily="34" charset="0"/>
              </a:rPr>
              <a:t>Copyright © 2011  KITO CORPORATION  All rights reserved.</a:t>
            </a:r>
            <a:endParaRPr lang="ja-JP" altLang="en-US" sz="700">
              <a:latin typeface="Arial Narrow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D6C0ED-7DA7-009D-0F4D-5D4F926389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3688" y="101696"/>
            <a:ext cx="2438534" cy="603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756D-3B6C-D50F-66CF-6CF44AA8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C909E-A86D-5E9E-ADE6-F4D0BCC7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E5F7-EA61-6E41-EB78-39B7F81D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4E4A9-A3BF-C8E7-D66A-78DBE531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111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82A9-0669-0D59-ED54-B1CFEDBF7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8C162-864F-7169-653C-1860D9601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3AB6F-DC13-B85E-E46C-62075923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B9E2-F727-79D5-0CB9-752B2563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DECB5-C73C-E8ED-0B5C-6C4041AD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D51E-7F42-D0EC-7A08-4068506B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923C-5079-0A14-626F-A1B1D109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C709D-06E9-6371-1227-4C69E5B5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FE8DD-44A1-F4B6-CB6A-7FD4262C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F5C7D-3B7C-75FD-EEAA-881EB94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8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A246-F8B0-BF53-9A9E-02413D09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6A75-AF87-B104-C4A5-F442334D3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039AF-AD1C-6B41-3AF9-E19401BC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5460-1F77-887D-1D59-3BF51ADB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D3EE6-2C29-BBA3-30EF-785B3FF7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5822-0F1A-A52B-3611-1CE8095C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19BC-22F4-36C7-865E-24F9D37DC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74B6D-6468-147A-4C13-EBCE7B5EE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62E10-26B8-8CC5-7A5E-3481B20B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6D21C-36D6-1D60-A3A9-1F2EBF11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9DA0B-99C4-F3AA-2909-018B4B3A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9C19-76A8-BB39-520F-BE7A161B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110F1-52BE-999D-5D4E-6AF175EC2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6E344-10C9-1C5F-E58E-0944058F2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F0A84-E868-7515-8F8B-DFFCC5041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31E55-D861-32F4-1BA7-E7E710EE5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61B01-3A46-8A6A-F4DB-471CB8F6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24BCE-7BB0-18F9-3E4F-F9327520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EA0EC-2C69-5F7F-C663-AD3C1034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2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B1CC-8997-AC7C-5DEE-36918C28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30F2A-DFC9-0F3B-0164-2E829894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12AB8-1D24-82FC-A13F-11646594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F73EE-3EF0-DB01-DA2C-9CA284A1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18DE-EF82-480F-A395-41FA163D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B7164-D226-406A-8136-80B59AA6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950BA-14FF-43FF-9BC9-0243DB28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49F90-C68E-4897-BC7D-20BF0B14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0606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1B444-E35A-A399-B3C8-4F0E5624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12CF2-5A30-D5F4-D2F1-34BCC0D4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FA59-C0E2-C82E-D248-70BEEEDB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1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ACF3-680C-3834-F09F-5E5CD81D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D38F-3992-C3F8-128B-94E709F1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E39D8-98B0-D808-4258-E3E0C4DEA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B3498-51B7-9B62-4F57-AA73A445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0F7C1-D923-31D7-3099-18D63ADA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1A920-D664-CBDF-D52C-E0F7663D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0DAC-4BB0-F740-61B1-3D7169CE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1C69E-760E-11E0-8344-8F945A8B2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6634D-BF69-115F-0D4B-95E409D83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93506-2636-004E-5143-DFC03523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B3F7E-1DA2-A692-5B91-66CDACFC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A235B-3613-0B37-4E01-4A75115E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7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E0D1-B206-AF82-70F7-CFCBD49D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4CF9A-CD7E-E779-82B0-E2234F1FB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D9CD9-0A2C-3F56-B19A-230DC265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326E-8F63-B9BB-B71F-294CD7D7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B9F6-162D-EDCF-F76F-C909ED00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C3E82-86FD-8875-47F5-F1383D99C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801CF-ADBC-A9BE-2581-DD23B24D9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F1EB3-3DD3-8F49-96CB-4640C6BC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CBAE-5006-C4A4-F13D-C6B26CC5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E24F2-5AAF-E12B-B2A1-B49FF30F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7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00D8-05D8-F0A9-6D0C-F67AF9B96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9D479-E0EF-2C4B-9FF4-DE90443AB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31C1-8B01-5EBE-BBE8-BEB9605C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B6D0-9AC5-C899-CFEF-7793CE87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D9A5B-3790-1030-6A60-7A2166F2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7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9B26-168B-E1FE-0CDA-033C3B3D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DE1B-C915-8E53-055E-6F203F83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4D03-9A62-D28B-4055-FDA84E90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AB97-42D7-76B7-01FD-6A9DAF61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BFF97-F3C6-CDEC-1746-48D92960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3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5AD2-16D0-B92F-61ED-A0DA17FD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18CB7-FC08-54FD-19B4-92974BAF1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B84D-8681-3D3C-502F-9922C100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5150-8A42-02DC-14D7-48581B4A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2D67-E7B9-51C3-64CC-1BDF302C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9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1AD6-67CC-868C-A93F-8638D20D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6606-759D-4385-07CA-FBC1B5BE2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C2857-52EF-DC0F-08FB-B51531493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A8B8F-D5C6-C57E-DD35-43C542B3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771FF-73C2-A724-AB99-F3609A32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4A43-E3EB-54B4-35FB-9875BE1A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2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F772-31E1-BF37-88BC-5D1C9625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BA419-F97C-1871-FB3E-9DD90C1F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5B76B-210A-B141-0E1E-0C9A623AA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49464-D739-2866-099F-28DA00A30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A8D51-62FF-9C5D-E896-F24F43934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25987-CF7C-465F-B419-8947B380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53E19-0E55-ADC9-ACEA-65254CA6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FBEAA-77F8-A46A-FD73-453E44A1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19BE-44F3-175E-1596-FA76DDC1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98530-6FC2-CC27-D0E1-1813D40F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5A66-0C0C-DE5E-FEEA-6E9539D8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AEEC1-3554-BC3B-2F5C-6251F018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2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CB930-7507-289A-F90B-46A648A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9E2CB-3C1D-9AB9-8CB7-97BB6BC8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8831F-10EC-9AB5-0D53-B29FD81F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4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05E6-5D96-E3A7-43BF-49799724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4EE9-ADE4-B698-C92E-F094E35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B12BD-427C-96B6-04BF-688B6B465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4FA1-E4FE-7515-D26E-DB618660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6514D-BBED-7A30-9A28-54902625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C3FE0-5769-BC71-3EC8-960F2291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3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1685-94D3-F034-2F07-F1002FB0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97C60-D225-71B8-DB18-FA96588EC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AB1AB-7FF6-6060-7531-8AFE60987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033D1-6086-751D-8619-C5586E36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28E56-D7DD-7AA8-E129-E45C935D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93D43-38B8-AEBD-EB53-F071EA78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57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E82E-4591-22C0-466C-91E1D430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F7F5-5653-4337-C83A-C222FE7B9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3C11-FED7-8937-3297-6070BF3E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A2F2-7945-1964-37CA-547BC41D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6203-78AA-1B47-E4E3-A25392BB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3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C2510-01DB-2AB8-1801-01EB817A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74672-F1F8-1776-635C-566BE8632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1F4B7-083B-45D5-A82E-A25B863F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0461-D2ED-64C8-1C36-BC1B1211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E501-D5D4-06D0-5CFC-45C558D6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15E568-836A-4E72-ACC8-32DCC91A9704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837761-7A37-460F-ACFF-1E4E1D88E56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4"/>
          <a:srcRect t="77540"/>
          <a:stretch>
            <a:fillRect/>
          </a:stretch>
        </p:blipFill>
        <p:spPr bwMode="auto">
          <a:xfrm>
            <a:off x="366713" y="771433"/>
            <a:ext cx="877728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6657975"/>
            <a:ext cx="4876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700" dirty="0">
                <a:latin typeface="Arial Narrow" pitchFamily="34" charset="0"/>
              </a:rPr>
              <a:t>Copyright © 2011  KITO CORPORATION  All rights reserved.</a:t>
            </a:r>
            <a:endParaRPr lang="ja-JP" altLang="en-US" sz="70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CD3F2-3335-73E9-5894-3EAAA5A22EC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04048" y="127886"/>
            <a:ext cx="2469134" cy="5773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EA60D0-5E05-9DB7-FB66-F13D52A5157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63688" y="117112"/>
            <a:ext cx="2376265" cy="58829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1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EBAE4-90D9-7240-1EE6-1328A625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1A76D-B42A-3BBF-F285-8B0CDEEC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A5F12-ED66-CEB5-A7AE-5442A77F1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B468B4-81FA-447A-8B64-5AEF2BE5663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2AB76-A989-0759-0F4A-1A282075F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210D-BA92-3D60-4C4E-2C7F30D4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BAA04-FDB8-4B77-9D08-B24F94F4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23C6F-DFBF-3A3A-3174-ABA59B2B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4B29F-CE8C-B253-5B8A-5ED2BDF1F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29A6-854B-21F5-A6A4-A6DB8997C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DF77D-DE70-4455-9BA1-D135E7B5B2C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0DF9-9519-0C2A-0B8A-144863046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1465-E07A-0829-3C7C-71CDBDC20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B4385-CD3B-44C3-8379-AB121184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arts@harringtonhoist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hyperlink" Target="http://www.harringtonhoists.com/" TargetMode="External"/><Relationship Id="rId4" Type="http://schemas.openxmlformats.org/officeDocument/2006/relationships/hyperlink" Target="mailto:echSupport.HHI@kitocrosby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612" y="4328897"/>
            <a:ext cx="6984776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Tim Horyna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Intermountain Region Sales Representative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January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47341-6EFD-607A-29A8-85E372C6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92" y="1764719"/>
            <a:ext cx="4070016" cy="1007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AFA02-5BEA-B4C2-F903-E3666D0EC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991" y="3025841"/>
            <a:ext cx="2219635" cy="838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75B04-7BDF-A5EC-EE15-C4F9E1549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192" y="3009841"/>
            <a:ext cx="981812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29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2842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dirty="0">
                <a:ln w="6350">
                  <a:noFill/>
                </a:ln>
                <a:solidFill>
                  <a:srgbClr val="F79709"/>
                </a:solidFill>
                <a:latin typeface="+mj-lt"/>
                <a:ea typeface="+mj-ea"/>
                <a:cs typeface="Times New Roman" pitchFamily="18" charset="0"/>
              </a:rPr>
              <a:t>Special Applications</a:t>
            </a: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rgbClr val="F79709"/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8094" y="1854032"/>
            <a:ext cx="3168352" cy="643043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Upgraded Hooks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74D9E39-117B-4705-9103-9746CDFF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01" y="2242970"/>
            <a:ext cx="1258337" cy="1659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95DED0-AFF8-4F56-B5C5-D69B4964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27" y="2242970"/>
            <a:ext cx="1900159" cy="1683616"/>
          </a:xfrm>
          <a:prstGeom prst="rect">
            <a:avLst/>
          </a:prstGeom>
        </p:spPr>
      </p:pic>
      <p:pic>
        <p:nvPicPr>
          <p:cNvPr id="94" name="Picture 93" descr="A picture containing tool&#10;&#10;Description automatically generated">
            <a:extLst>
              <a:ext uri="{FF2B5EF4-FFF2-40B4-BE49-F238E27FC236}">
                <a16:creationId xmlns:a16="http://schemas.microsoft.com/office/drawing/2014/main" id="{B01FEB74-D60B-4BD1-AC46-6C9B8AA7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04" y="2531391"/>
            <a:ext cx="1613097" cy="1696533"/>
          </a:xfrm>
          <a:prstGeom prst="rect">
            <a:avLst/>
          </a:prstGeom>
        </p:spPr>
      </p:pic>
      <p:pic>
        <p:nvPicPr>
          <p:cNvPr id="96" name="Picture 95" descr="A picture containing tool&#10;&#10;Description automatically generated">
            <a:extLst>
              <a:ext uri="{FF2B5EF4-FFF2-40B4-BE49-F238E27FC236}">
                <a16:creationId xmlns:a16="http://schemas.microsoft.com/office/drawing/2014/main" id="{A5756A46-CF07-42A4-9F3E-90E91E71E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39" y="4651905"/>
            <a:ext cx="2007643" cy="159958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AA957EF0-169F-4AB2-8168-4F76F2302B73}"/>
              </a:ext>
            </a:extLst>
          </p:cNvPr>
          <p:cNvSpPr txBox="1"/>
          <p:nvPr/>
        </p:nvSpPr>
        <p:spPr>
          <a:xfrm>
            <a:off x="152007" y="4251795"/>
            <a:ext cx="389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Beam Clamps (UBC)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E902D7-9500-4B17-A8F6-AE95CA7DE971}"/>
              </a:ext>
            </a:extLst>
          </p:cNvPr>
          <p:cNvSpPr txBox="1"/>
          <p:nvPr/>
        </p:nvSpPr>
        <p:spPr>
          <a:xfrm>
            <a:off x="6034306" y="242804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Hoist &amp; Trolley Combo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6B8FCD4-A982-4F66-B233-9FDA113106A4}"/>
              </a:ext>
            </a:extLst>
          </p:cNvPr>
          <p:cNvSpPr txBox="1"/>
          <p:nvPr/>
        </p:nvSpPr>
        <p:spPr>
          <a:xfrm>
            <a:off x="3742057" y="1804501"/>
            <a:ext cx="2561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Headroom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 Chain Hoists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41DEC-F504-8DDF-3230-10A327938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850" y="4324802"/>
            <a:ext cx="887371" cy="191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380B1-B462-C8A2-4C13-330929B0A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218" y="2970284"/>
            <a:ext cx="956385" cy="3263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453A6D-2E39-AC30-9306-CE8959569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3549" y="2970285"/>
            <a:ext cx="1095020" cy="32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Electric Chain Hoists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338" y="1828081"/>
            <a:ext cx="4374519" cy="449478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industrial grade electric chain hoists on the market!</a:t>
            </a:r>
          </a:p>
          <a:p>
            <a:pPr marL="137160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sz="1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Single phase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3-phase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voltages</a:t>
            </a:r>
          </a:p>
          <a:p>
            <a:pPr marL="137160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Capacities ranging from 250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lbs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20 tons </a:t>
            </a:r>
          </a:p>
          <a:p>
            <a:pPr marL="137160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Multiple lift speed options (VFD)</a:t>
            </a:r>
          </a:p>
          <a:p>
            <a:pPr marL="137160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Food Grade (FG)</a:t>
            </a:r>
          </a:p>
          <a:p>
            <a:pPr marL="13716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Hazardous Locations (HAZLOC)</a:t>
            </a:r>
          </a:p>
          <a:p>
            <a:pPr marL="137160" indent="0">
              <a:buNone/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Entertainment Motors (KEG)</a:t>
            </a:r>
          </a:p>
          <a:p>
            <a:pPr lvl="1"/>
            <a:endParaRPr lang="en-US" dirty="0"/>
          </a:p>
        </p:txBody>
      </p:sp>
      <p:pic>
        <p:nvPicPr>
          <p:cNvPr id="6" name="Picture 4" descr="W:\Harrington Product Photos\Electric Hoists\(197) SNERM - Color.jpg"/>
          <p:cNvPicPr>
            <a:picLocks noChangeAspect="1" noChangeArrowheads="1"/>
          </p:cNvPicPr>
          <p:nvPr/>
        </p:nvPicPr>
        <p:blipFill>
          <a:blip r:embed="rId2"/>
          <a:srcRect l="20686" t="14545" r="10735" b="19095"/>
          <a:stretch>
            <a:fillRect/>
          </a:stretch>
        </p:blipFill>
        <p:spPr bwMode="auto">
          <a:xfrm>
            <a:off x="7418765" y="1621361"/>
            <a:ext cx="1437129" cy="24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harringtonhoists.com/images/products/ner-fg_1t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91" y="4215124"/>
            <a:ext cx="1523598" cy="24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A1439792-601F-4E1D-96A1-5D31AB53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117" y="1620698"/>
            <a:ext cx="1690094" cy="2483509"/>
          </a:xfrm>
          <a:prstGeom prst="rect">
            <a:avLst/>
          </a:prstGeom>
        </p:spPr>
      </p:pic>
      <p:pic>
        <p:nvPicPr>
          <p:cNvPr id="11" name="Picture 10" descr="A picture containing tool&#10;&#10;Description automatically generated">
            <a:extLst>
              <a:ext uri="{FF2B5EF4-FFF2-40B4-BE49-F238E27FC236}">
                <a16:creationId xmlns:a16="http://schemas.microsoft.com/office/drawing/2014/main" id="{288803FC-4AA5-4D63-AB81-2CFB09E3F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857" y="1621361"/>
            <a:ext cx="912215" cy="2482183"/>
          </a:xfrm>
          <a:prstGeom prst="rect">
            <a:avLst/>
          </a:prstGeom>
        </p:spPr>
      </p:pic>
      <p:pic>
        <p:nvPicPr>
          <p:cNvPr id="13" name="Picture 12" descr="A close up of a tool&#10;&#10;Description automatically generated">
            <a:extLst>
              <a:ext uri="{FF2B5EF4-FFF2-40B4-BE49-F238E27FC236}">
                <a16:creationId xmlns:a16="http://schemas.microsoft.com/office/drawing/2014/main" id="{C47A15EE-D289-4564-8C33-92F275D1F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429" y="4237113"/>
            <a:ext cx="1532855" cy="241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747BF-3C9A-723A-E27A-976C0DD29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0924" y="4215124"/>
            <a:ext cx="1361211" cy="24586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2842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EQ / SEQ Electric Chain Hoists</a:t>
            </a: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rgbClr val="F79709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8952" y="2055397"/>
            <a:ext cx="3872123" cy="37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3-phase voltage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Single phase voltage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1/8 - 1 ton capacity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Variable Frequency Drive (VFD) </a:t>
            </a:r>
          </a:p>
          <a:p>
            <a:pPr marL="585216" lvl="2" indent="0">
              <a:buNone/>
            </a:pP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the big deal?</a:t>
            </a:r>
          </a:p>
          <a:p>
            <a:pPr marL="585216" lvl="2" indent="0">
              <a:buNone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Pair with workstation jib cranes</a:t>
            </a:r>
          </a:p>
          <a:p>
            <a:pPr marL="609600" indent="-609600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indoor, hanging, table, small&#10;&#10;Description automatically generated">
            <a:extLst>
              <a:ext uri="{FF2B5EF4-FFF2-40B4-BE49-F238E27FC236}">
                <a16:creationId xmlns:a16="http://schemas.microsoft.com/office/drawing/2014/main" id="{F18FFB33-0026-4F70-A647-750169B5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32037"/>
            <a:ext cx="2468960" cy="3425025"/>
          </a:xfrm>
          <a:prstGeom prst="rect">
            <a:avLst/>
          </a:prstGeom>
        </p:spPr>
      </p:pic>
      <p:pic>
        <p:nvPicPr>
          <p:cNvPr id="8" name="Picture 7" descr="A close-up of a syringe&#10;&#10;Description automatically generated with low confidence">
            <a:extLst>
              <a:ext uri="{FF2B5EF4-FFF2-40B4-BE49-F238E27FC236}">
                <a16:creationId xmlns:a16="http://schemas.microsoft.com/office/drawing/2014/main" id="{75CBA1F9-94E8-4B1E-80FD-036206D48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88840"/>
            <a:ext cx="1296144" cy="43775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6585" y="90872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noProof="0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Electric Wire Rope Hoists</a:t>
            </a: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rgbClr val="F79709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40" y="1739230"/>
            <a:ext cx="3629201" cy="2913906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RY Model</a:t>
            </a:r>
          </a:p>
          <a:p>
            <a:pPr marL="609600" indent="-609600"/>
            <a:endParaRPr lang="en-US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5216" lvl="2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 5, 7.5, 10 ton</a:t>
            </a:r>
          </a:p>
          <a:p>
            <a:pPr marL="585216" lvl="2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VFD Hoist / Trolley </a:t>
            </a:r>
          </a:p>
          <a:p>
            <a:pPr marL="585216" lvl="2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Low-headroom</a:t>
            </a:r>
          </a:p>
          <a:p>
            <a:pPr marL="585216" lvl="2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STOCK (PA)</a:t>
            </a:r>
          </a:p>
          <a:p>
            <a:pPr marL="585216" lvl="2" indent="0">
              <a:buNone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5216" lvl="2" indent="0">
              <a:buNone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5216" lvl="2" indent="0"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Wire Rope??</a:t>
            </a:r>
          </a:p>
          <a:p>
            <a:pPr marL="585216" lvl="2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5216" lvl="2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5216" lvl="2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044" y="1686382"/>
            <a:ext cx="3481327" cy="48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picture containing indoor, library, table, sitting&#10;&#10;Description automatically generated">
            <a:extLst>
              <a:ext uri="{FF2B5EF4-FFF2-40B4-BE49-F238E27FC236}">
                <a16:creationId xmlns:a16="http://schemas.microsoft.com/office/drawing/2014/main" id="{58B9BA07-81EC-4C51-9D99-B24538ED1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621" y="4881885"/>
            <a:ext cx="1424962" cy="957958"/>
          </a:xfrm>
          <a:prstGeom prst="rect">
            <a:avLst/>
          </a:prstGeom>
        </p:spPr>
      </p:pic>
      <p:pic>
        <p:nvPicPr>
          <p:cNvPr id="7" name="Picture 6" descr="A picture containing tool, weapon, gun&#10;&#10;Description automatically generated">
            <a:extLst>
              <a:ext uri="{FF2B5EF4-FFF2-40B4-BE49-F238E27FC236}">
                <a16:creationId xmlns:a16="http://schemas.microsoft.com/office/drawing/2014/main" id="{F4784100-C1C8-42FC-B0A7-24A207D52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067" y="3429000"/>
            <a:ext cx="1456528" cy="1233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757154-A0F1-A68E-74BB-8037377A6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957" y="2279946"/>
            <a:ext cx="1432686" cy="942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412" y="10098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Air/Pneumatic</a:t>
            </a:r>
            <a:r>
              <a:rPr kumimoji="0" lang="en-US" sz="3200" b="1" i="0" u="sng" strike="noStrike" kern="1200" cap="none" spc="0" normalizeH="0" noProof="0" dirty="0">
                <a:ln w="6350">
                  <a:noFill/>
                </a:ln>
                <a:solidFill>
                  <a:srgbClr val="F79709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Chain Hoists</a:t>
            </a:r>
          </a:p>
        </p:txBody>
      </p:sp>
      <p:graphicFrame>
        <p:nvGraphicFramePr>
          <p:cNvPr id="2056" name="Content Placeholder 3">
            <a:extLst>
              <a:ext uri="{FF2B5EF4-FFF2-40B4-BE49-F238E27FC236}">
                <a16:creationId xmlns:a16="http://schemas.microsoft.com/office/drawing/2014/main" id="{1B4C5431-E921-A672-EF0F-B5E7EC9CA9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3146905"/>
              </p:ext>
            </p:extLst>
          </p:nvPr>
        </p:nvGraphicFramePr>
        <p:xfrm>
          <a:off x="85472" y="1760331"/>
          <a:ext cx="4060869" cy="260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885784"/>
            <a:ext cx="1139459" cy="466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picture containing hanging, table, dog, different&#10;&#10;Description automatically generated">
            <a:extLst>
              <a:ext uri="{FF2B5EF4-FFF2-40B4-BE49-F238E27FC236}">
                <a16:creationId xmlns:a16="http://schemas.microsoft.com/office/drawing/2014/main" id="{A0E586E2-F012-4336-993F-2E1BBA4C3C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635" y="4869160"/>
            <a:ext cx="1799030" cy="1446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EEF5E3-3365-C8D8-AEAF-C31F2EAE75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496" y="1878928"/>
            <a:ext cx="1139459" cy="4731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B00CF-9280-F513-7891-C6251B2AD0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8993" y="1885784"/>
            <a:ext cx="1523760" cy="47312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Ergonomic 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456" y="1853646"/>
            <a:ext cx="4038600" cy="3981671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Cylinder &amp; manipulator control</a:t>
            </a:r>
          </a:p>
          <a:p>
            <a:pPr marL="609600" indent="-60960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One-handed operation</a:t>
            </a:r>
          </a:p>
          <a:p>
            <a:pPr marL="609600" indent="-60960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Speed control &amp; precise load placement</a:t>
            </a:r>
          </a:p>
          <a:p>
            <a:pPr marL="609600" indent="-609600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</a:p>
          <a:p>
            <a:pPr marL="929640" lvl="1" indent="-60960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Single phase: ED-DA</a:t>
            </a:r>
          </a:p>
          <a:p>
            <a:pPr marL="929640" lvl="1" indent="-60960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3-phase: NERCC</a:t>
            </a:r>
          </a:p>
          <a:p>
            <a:pPr marL="929640" lvl="1" indent="-60960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Pneumatic/Air: AHM</a:t>
            </a:r>
          </a:p>
        </p:txBody>
      </p:sp>
      <p:pic>
        <p:nvPicPr>
          <p:cNvPr id="5" name="Picture 4" descr="W:\Harrington Product Photos\Air Hoists\(138) MiniCat Manipulator - 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1712" y="1687830"/>
            <a:ext cx="1060605" cy="34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721392" y="5700110"/>
            <a:ext cx="5760640" cy="63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Great for assembly line &amp; workstation applications!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8BC111A0-9E82-423E-A261-1E88B5D9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69" y="1685017"/>
            <a:ext cx="1445699" cy="3482340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416FBC24-F64F-4F1E-AC73-42943DDD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593" y="1685016"/>
            <a:ext cx="1257300" cy="34823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D631-4440-40F5-A37E-CE7A9C448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360" y="953545"/>
            <a:ext cx="8417876" cy="1079916"/>
          </a:xfrm>
        </p:spPr>
        <p:txBody>
          <a:bodyPr>
            <a:noAutofit/>
          </a:bodyPr>
          <a:lstStyle/>
          <a:p>
            <a:r>
              <a:rPr kumimoji="0" lang="en-US" sz="3200" b="1" i="0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Below</a:t>
            </a:r>
            <a:r>
              <a:rPr kumimoji="0" lang="en-US" sz="3200" b="1" i="0" u="sng" strike="noStrike" kern="1200" cap="none" spc="0" normalizeH="0" noProof="0" dirty="0">
                <a:ln w="6350">
                  <a:noFill/>
                </a:ln>
                <a:solidFill>
                  <a:srgbClr val="F79709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The Hook/Material Handling</a:t>
            </a:r>
            <a:br>
              <a:rPr kumimoji="0" lang="en-US" sz="3200" b="1" i="0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/>
                <a:uLnTx/>
                <a:uFillTx/>
                <a:cs typeface="Times New Roman" pitchFamily="18" charset="0"/>
              </a:rPr>
            </a:br>
            <a:endParaRPr lang="en-US" sz="3200" dirty="0"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22DCB1-CB6E-43A5-88F1-F74A4ACD52B5}"/>
              </a:ext>
            </a:extLst>
          </p:cNvPr>
          <p:cNvSpPr txBox="1"/>
          <p:nvPr/>
        </p:nvSpPr>
        <p:spPr>
          <a:xfrm>
            <a:off x="5226781" y="4937422"/>
            <a:ext cx="40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Proof Tested to 125% of capacity</a:t>
            </a: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Certified to OSHA &amp; ASME standards</a:t>
            </a: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 in USA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06475-4DEA-F4C5-A116-27617F82F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382" y="2984083"/>
            <a:ext cx="1762370" cy="1435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A52238-DEEC-E1F0-AC5B-3E3532461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553" y="4958857"/>
            <a:ext cx="2804228" cy="1421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3A8355-91B1-9C82-7590-45855955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950037"/>
            <a:ext cx="2013084" cy="1428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EE3FD1-0C22-7133-3F71-F41D6BC64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223" y="2984083"/>
            <a:ext cx="1919410" cy="14369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736BA8-3D96-DE2C-4B66-C9DCF33BC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799030"/>
            <a:ext cx="3686689" cy="8287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15F08E-8275-C1F9-3030-85E5319D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717" y="1787833"/>
            <a:ext cx="2707441" cy="888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6BEE7C-C0F2-4928-F6FD-51E213E7D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94" y="2984083"/>
            <a:ext cx="1323613" cy="17877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2E8F17-A41E-1C7C-CB4D-F821C99672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2964564"/>
            <a:ext cx="1030888" cy="176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F793DC-82BB-9B75-DCD6-8A156185E5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253" y="2964564"/>
            <a:ext cx="1397123" cy="17788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B67AF86-0CCC-F443-8116-E81F786E1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824" y="1799030"/>
            <a:ext cx="2151928" cy="8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9852" y="828704"/>
            <a:ext cx="266429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noProof="0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Cranes</a:t>
            </a:r>
            <a:r>
              <a:rPr kumimoji="0" lang="en-US" sz="3600" b="1" i="0" u="none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97C69-298A-300D-AAF2-CEA7C261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4" y="1772816"/>
            <a:ext cx="8482411" cy="44564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89C1-9992-7633-FE33-57F925A2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8590"/>
            <a:ext cx="7920880" cy="721549"/>
          </a:xfrm>
        </p:spPr>
        <p:txBody>
          <a:bodyPr/>
          <a:lstStyle/>
          <a:p>
            <a:pPr algn="ctr"/>
            <a:r>
              <a:rPr lang="en-US" sz="3200" u="sng" dirty="0">
                <a:effectLst/>
              </a:rPr>
              <a:t>Complete Cranes &amp; Components</a:t>
            </a:r>
            <a:endParaRPr lang="en-US" u="sng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49BBF-6EE0-B1A7-0074-242A71E1A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550" y="3791620"/>
            <a:ext cx="3936728" cy="208565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300" b="1" u="sng" dirty="0">
                <a:solidFill>
                  <a:schemeClr val="bg1"/>
                </a:solidFill>
              </a:rPr>
              <a:t>Top Running and Underhung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Single Girder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Up to 10 Ton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60’ Span </a:t>
            </a:r>
          </a:p>
          <a:p>
            <a:pPr algn="ctr"/>
            <a:endParaRPr lang="en-US" dirty="0"/>
          </a:p>
          <a:p>
            <a:pPr algn="ctr"/>
            <a:r>
              <a:rPr lang="en-US" sz="1900" b="1" dirty="0">
                <a:solidFill>
                  <a:schemeClr val="bg1"/>
                </a:solidFill>
              </a:rPr>
              <a:t>Push &amp; Geared Options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Up to 5 Ton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45’ Span</a:t>
            </a:r>
          </a:p>
          <a:p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87F3E-98F8-04F8-6D76-6CBDBD969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05" y="1621601"/>
            <a:ext cx="2613670" cy="2116919"/>
          </a:xfrm>
          <a:prstGeom prst="rect">
            <a:avLst/>
          </a:prstGeom>
        </p:spPr>
      </p:pic>
      <p:pic>
        <p:nvPicPr>
          <p:cNvPr id="14" name="Picture 13" descr="A picture containing bicycle, farm machine, outdoor object&#10;&#10;Description automatically generated">
            <a:extLst>
              <a:ext uri="{FF2B5EF4-FFF2-40B4-BE49-F238E27FC236}">
                <a16:creationId xmlns:a16="http://schemas.microsoft.com/office/drawing/2014/main" id="{AE103892-CA5D-A670-F22A-A0B271D4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075" y="1597129"/>
            <a:ext cx="2318834" cy="21162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4B567B-9AD7-A7FA-BCBC-89AA414E265B}"/>
              </a:ext>
            </a:extLst>
          </p:cNvPr>
          <p:cNvSpPr txBox="1"/>
          <p:nvPr/>
        </p:nvSpPr>
        <p:spPr>
          <a:xfrm>
            <a:off x="3112084" y="5583361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End Trucks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Top Running and Underhung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Motorized, Push, Geared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B98E2A-D778-1B4E-CDA5-1A9202EEE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157" y="5477523"/>
            <a:ext cx="1849673" cy="1016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42412E-AC28-7617-0C18-DCFB85071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745" y="5477523"/>
            <a:ext cx="1373950" cy="10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7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55776" y="980728"/>
            <a:ext cx="4248472" cy="72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Resources</a:t>
            </a:r>
            <a:r>
              <a:rPr kumimoji="0" lang="en-US" sz="3200" b="1" i="0" u="none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	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43608" y="1696473"/>
            <a:ext cx="7848872" cy="475252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3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Sales Representative:	Tim Horyna</a:t>
            </a:r>
          </a:p>
          <a:p>
            <a:pPr lvl="5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801-599-9421</a:t>
            </a:r>
          </a:p>
          <a:p>
            <a:pPr lvl="5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Tim.Horyna@kitocrosby.com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64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Service:		800-233-3010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CustomerService.HHI@kitocrosby.com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Parts: 			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arts.HHI@kitocrosby.com</a:t>
            </a: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6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 Support: 		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echSupport.HHI@kitocrosby.com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6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6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Website:			</a:t>
            </a:r>
            <a:r>
              <a:rPr kumimoji="0" lang="en-US" sz="64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www.harringtonhoists.com</a:t>
            </a:r>
            <a:r>
              <a:rPr kumimoji="0" lang="en-US" sz="64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6400" b="1" baseline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Trainings:		</a:t>
            </a: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Academy, Repair Schools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6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www.harringtonhoists.com/training </a:t>
            </a:r>
            <a:endParaRPr kumimoji="0" lang="en-US" sz="7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kumimoji="0" lang="en-US" sz="6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55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Online Customer Portal: 		 </a:t>
            </a:r>
            <a:endParaRPr kumimoji="0" lang="en-US" sz="6400" b="1" baseline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E35C7-E1D0-6F8C-5D36-249DCE60A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5949280"/>
            <a:ext cx="1038370" cy="390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D631-4440-40F5-A37E-CE7A9C448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88" y="1772816"/>
            <a:ext cx="8229600" cy="648072"/>
          </a:xfrm>
        </p:spPr>
        <p:txBody>
          <a:bodyPr>
            <a:normAutofit fontScale="90000"/>
          </a:bodyPr>
          <a:lstStyle/>
          <a:p>
            <a:r>
              <a:rPr kumimoji="0" lang="en-US" sz="4800" b="1" i="0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About Us</a:t>
            </a:r>
            <a:br>
              <a:rPr kumimoji="0" lang="en-US" sz="4800" b="1" i="0" u="none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230D2-F751-4A41-A4D2-805676BF5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096852"/>
            <a:ext cx="8496944" cy="43564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 in 1867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Harrington Hoists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leading supplier/manufacturer of hoists, overhead traveling bridge cranes, jib/gantry cranes, end trucks, below the hook lifting devices, and accessories.</a:t>
            </a:r>
          </a:p>
          <a:p>
            <a:pPr>
              <a:lnSpc>
                <a:spcPct val="80000"/>
              </a:lnSpc>
              <a:defRPr/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Harrington Hoists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became a wholly owned subsidiary of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KITO Corporation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largest global producer of chain hoists (founded 1932).</a:t>
            </a:r>
          </a:p>
          <a:p>
            <a:pPr>
              <a:lnSpc>
                <a:spcPct val="80000"/>
              </a:lnSpc>
              <a:defRPr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2023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Crosby Group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leading provider of lifting and rigging solutions, and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KITO Corporation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announced the completion of their business combination under the </a:t>
            </a:r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Crosby. </a:t>
            </a:r>
          </a:p>
          <a:p>
            <a:pPr>
              <a:lnSpc>
                <a:spcPct val="80000"/>
              </a:lnSpc>
              <a:defRPr/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Harrington Facility Locations</a:t>
            </a:r>
          </a:p>
          <a:p>
            <a:pPr>
              <a:lnSpc>
                <a:spcPct val="80000"/>
              </a:lnSpc>
              <a:defRPr/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 algn="l"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Manheim, PA (HQ)</a:t>
            </a:r>
          </a:p>
          <a:p>
            <a:pPr lvl="6" algn="l"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Elizabethtown, PA</a:t>
            </a:r>
          </a:p>
          <a:p>
            <a:pPr lvl="6" algn="l"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Corona, CA</a:t>
            </a:r>
          </a:p>
          <a:p>
            <a:pPr lvl="6" algn="l"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South Holland, IL</a:t>
            </a:r>
          </a:p>
        </p:txBody>
      </p:sp>
    </p:spTree>
    <p:extLst>
      <p:ext uri="{BB962C8B-B14F-4D97-AF65-F5344CB8AC3E}">
        <p14:creationId xmlns:p14="http://schemas.microsoft.com/office/powerpoint/2010/main" val="395445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2A2E61EA-C8CC-2FCB-C553-F39D17B3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80" y="1052736"/>
            <a:ext cx="5271440" cy="2540223"/>
          </a:xfrm>
          <a:prstGeom prst="rect">
            <a:avLst/>
          </a:prstGeom>
        </p:spPr>
      </p:pic>
      <p:pic>
        <p:nvPicPr>
          <p:cNvPr id="15" name="Picture 14" descr="A group of people wearing matching outfits">
            <a:extLst>
              <a:ext uri="{FF2B5EF4-FFF2-40B4-BE49-F238E27FC236}">
                <a16:creationId xmlns:a16="http://schemas.microsoft.com/office/drawing/2014/main" id="{7D0B28E0-E9EF-7FF4-DE98-EE4F84C7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33056"/>
            <a:ext cx="3012804" cy="2259603"/>
          </a:xfrm>
          <a:prstGeom prst="rect">
            <a:avLst/>
          </a:prstGeom>
        </p:spPr>
      </p:pic>
      <p:pic>
        <p:nvPicPr>
          <p:cNvPr id="17" name="Picture 16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0B955BC4-A5CB-76AA-7B24-C62CD766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144" y="3933056"/>
            <a:ext cx="3013529" cy="22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E601-941F-439D-A54B-6B5F8CB9B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841386"/>
            <a:ext cx="4968552" cy="721881"/>
          </a:xfrm>
        </p:spPr>
        <p:txBody>
          <a:bodyPr>
            <a:noAutofit/>
          </a:bodyPr>
          <a:lstStyle/>
          <a:p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What’s new?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5E18A54B-E84E-6D7C-F593-0AB912DB6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906143"/>
              </p:ext>
            </p:extLst>
          </p:nvPr>
        </p:nvGraphicFramePr>
        <p:xfrm>
          <a:off x="357544" y="1609733"/>
          <a:ext cx="8280920" cy="417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EE47DF-6D6A-4AD7-B9D0-22EA3D5AF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217" y="1953042"/>
            <a:ext cx="5399566" cy="1267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17C1A-21D8-AE02-A166-B420ABF4C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209" y="3933056"/>
            <a:ext cx="1295581" cy="676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F1209-CA41-AC50-E5D3-09FFD3159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1848" y="4685674"/>
            <a:ext cx="2620301" cy="1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5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6350">
                <a:noFill/>
              </a:ln>
              <a:solidFill>
                <a:srgbClr val="F79709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844824"/>
            <a:ext cx="902145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85216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weight load a hoist is designed to lift or pull </a:t>
            </a:r>
          </a:p>
          <a:p>
            <a:pPr marL="137160" indent="0">
              <a:buNone/>
            </a:pP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Headroom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85216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between the top hook (or bottom of beam if paired with trolley) and 	the bottom hook (in its uppermost position)</a:t>
            </a:r>
          </a:p>
          <a:p>
            <a:pPr marL="585216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space the trolley/hoist takes up in the application </a:t>
            </a:r>
          </a:p>
          <a:p>
            <a:pPr marL="137160" indent="0">
              <a:buNone/>
            </a:pP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Lift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85216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distance the bottom hook can travel</a:t>
            </a:r>
          </a:p>
          <a:p>
            <a:pPr marL="137160" indent="0">
              <a:buNone/>
            </a:pP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Flange Width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85216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of the bottom flange of a beam that a trolley will traverse 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9590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noProof="0" dirty="0">
                <a:ln w="6350">
                  <a:noFill/>
                </a:ln>
                <a:solidFill>
                  <a:srgbClr val="F79709"/>
                </a:solidFill>
                <a:latin typeface="+mj-lt"/>
                <a:ea typeface="+mj-ea"/>
                <a:cs typeface="Times New Roman" pitchFamily="18" charset="0"/>
              </a:rPr>
              <a:t>Hoist Terms</a:t>
            </a: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rgbClr val="F79709"/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9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D631-4440-40F5-A37E-CE7A9C448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96" y="260648"/>
            <a:ext cx="6804048" cy="1828800"/>
          </a:xfrm>
        </p:spPr>
        <p:txBody>
          <a:bodyPr>
            <a:normAutofit/>
          </a:bodyPr>
          <a:lstStyle/>
          <a:p>
            <a:r>
              <a:rPr kumimoji="0" lang="en-US" sz="3200" b="1" u="sng" noProof="0" dirty="0">
                <a:ln w="6350">
                  <a:noFill/>
                </a:ln>
                <a:solidFill>
                  <a:srgbClr val="F79709"/>
                </a:solidFill>
                <a:effectLst/>
                <a:ea typeface="+mj-ea"/>
                <a:cs typeface="Times New Roman" pitchFamily="18" charset="0"/>
              </a:rPr>
              <a:t>Questions To ASK</a:t>
            </a:r>
            <a:br>
              <a:rPr kumimoji="0" lang="en-US" sz="3200" b="1" i="0" u="none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/>
                <a:uLnTx/>
                <a:uFillTx/>
                <a:cs typeface="Times New Roman" pitchFamily="18" charset="0"/>
              </a:rPr>
            </a:br>
            <a:endParaRPr lang="en-US" sz="320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230D2-F751-4A41-A4D2-805676BF5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628" y="1988840"/>
            <a:ext cx="6696744" cy="4464496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 lifting? / What is the application?</a:t>
            </a:r>
          </a:p>
          <a:p>
            <a:endParaRPr lang="en-US" sz="6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weight capacity?</a:t>
            </a:r>
          </a:p>
          <a:p>
            <a:endParaRPr lang="en-US" sz="6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type of hoist do you need? 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Manual, Electric, Air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 or Wire Rope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or 3-Phase Power</a:t>
            </a:r>
          </a:p>
          <a:p>
            <a:pPr lvl="1"/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hook mount or trolley?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Push, Geared, Motorized</a:t>
            </a:r>
          </a:p>
          <a:p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LIFT do you need? </a:t>
            </a:r>
          </a:p>
          <a:p>
            <a:endParaRPr lang="en-US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type of environment is this going to be exposed to?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Outdoor? Wet? Corrosive?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0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Manual Chain Hoists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71600" y="1628133"/>
            <a:ext cx="8013576" cy="52858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Lever Hoists:  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“Come-a-longs” / “lever pullers”</a:t>
            </a:r>
          </a:p>
          <a:p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Content Placeholder 9">
            <a:extLst>
              <a:ext uri="{FF2B5EF4-FFF2-40B4-BE49-F238E27FC236}">
                <a16:creationId xmlns:a16="http://schemas.microsoft.com/office/drawing/2014/main" id="{60B1160B-32E8-81DC-6058-7A5D3582ACB3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4931660"/>
              </p:ext>
            </p:extLst>
          </p:nvPr>
        </p:nvGraphicFramePr>
        <p:xfrm>
          <a:off x="67047" y="2156721"/>
          <a:ext cx="5112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 yellow and black electric guitar&#10;&#10;Description automatically generated with low confiden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8298" y="2156721"/>
            <a:ext cx="1410274" cy="396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A087D-7690-4117-92AB-03994B4B1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494" y="4748508"/>
            <a:ext cx="1194375" cy="1889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749C7-4676-12A5-E477-52B7038A413A}"/>
              </a:ext>
            </a:extLst>
          </p:cNvPr>
          <p:cNvSpPr txBox="1"/>
          <p:nvPr/>
        </p:nvSpPr>
        <p:spPr>
          <a:xfrm>
            <a:off x="545720" y="3016702"/>
            <a:ext cx="5338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Rated #1 selling lever hoist in USA</a:t>
            </a:r>
          </a:p>
          <a:p>
            <a:pPr lvl="0"/>
            <a:r>
              <a:rPr lang="en-US" dirty="0"/>
              <a:t>¾ - 9 ton capacities</a:t>
            </a:r>
          </a:p>
          <a:p>
            <a:pPr lvl="0"/>
            <a:r>
              <a:rPr lang="en-US" dirty="0"/>
              <a:t>Compact, lightweight design</a:t>
            </a:r>
          </a:p>
          <a:p>
            <a:pPr lvl="0"/>
            <a:r>
              <a:rPr lang="en-US" dirty="0"/>
              <a:t>Corrosion-resistant grade 100 nickel-plated chain Patented free-wheel safety mechanism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68F13-0D6B-21CC-E368-C6D4763D5E2B}"/>
              </a:ext>
            </a:extLst>
          </p:cNvPr>
          <p:cNvSpPr txBox="1"/>
          <p:nvPr/>
        </p:nvSpPr>
        <p:spPr>
          <a:xfrm>
            <a:off x="493481" y="5698122"/>
            <a:ext cx="29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¼ &amp; ½ Ton Capacities </a:t>
            </a:r>
          </a:p>
          <a:p>
            <a:pPr lvl="0"/>
            <a:r>
              <a:rPr lang="en-US" dirty="0"/>
              <a:t>Super-compact, high-seller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 w="6350">
                  <a:noFill/>
                </a:ln>
                <a:solidFill>
                  <a:srgbClr val="F7970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Manual Chain Hoists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11825" y="1467861"/>
            <a:ext cx="8455968" cy="750887"/>
          </a:xfrm>
        </p:spPr>
        <p:txBody>
          <a:bodyPr>
            <a:normAutofit fontScale="92500" lnSpcReduction="20000"/>
          </a:bodyPr>
          <a:lstStyle/>
          <a:p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Hand Chain Hoists:   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“Chain Falls”</a:t>
            </a:r>
          </a:p>
          <a:p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8" name="Content Placeholder 9">
            <a:extLst>
              <a:ext uri="{FF2B5EF4-FFF2-40B4-BE49-F238E27FC236}">
                <a16:creationId xmlns:a16="http://schemas.microsoft.com/office/drawing/2014/main" id="{EEDA6BC0-BFE3-5E89-A004-559464E6AAB1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37437761"/>
              </p:ext>
            </p:extLst>
          </p:nvPr>
        </p:nvGraphicFramePr>
        <p:xfrm>
          <a:off x="134999" y="2924944"/>
          <a:ext cx="162869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9657" y="2224689"/>
            <a:ext cx="859927" cy="338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chain link fence&#10;&#10;Description automatically generated">
            <a:extLst>
              <a:ext uri="{FF2B5EF4-FFF2-40B4-BE49-F238E27FC236}">
                <a16:creationId xmlns:a16="http://schemas.microsoft.com/office/drawing/2014/main" id="{9B89BE2B-200B-4969-9CC8-9203C429C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323" y="2914425"/>
            <a:ext cx="861284" cy="3546114"/>
          </a:xfrm>
          <a:prstGeom prst="rect">
            <a:avLst/>
          </a:prstGeom>
        </p:spPr>
      </p:pic>
      <p:pic>
        <p:nvPicPr>
          <p:cNvPr id="5" name="Picture 4" descr="A picture containing chain, metalware, key&#10;&#10;Description automatically generated">
            <a:extLst>
              <a:ext uri="{FF2B5EF4-FFF2-40B4-BE49-F238E27FC236}">
                <a16:creationId xmlns:a16="http://schemas.microsoft.com/office/drawing/2014/main" id="{BD2BA772-D342-4032-A6A7-8A0743236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288" y="3959664"/>
            <a:ext cx="1599200" cy="25932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C9E560-F09C-7E86-CED9-F7B4E32E6EF9}"/>
              </a:ext>
            </a:extLst>
          </p:cNvPr>
          <p:cNvSpPr txBox="1"/>
          <p:nvPr/>
        </p:nvSpPr>
        <p:spPr>
          <a:xfrm>
            <a:off x="106875" y="2248677"/>
            <a:ext cx="1921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CF</a:t>
            </a:r>
          </a:p>
          <a:p>
            <a:pPr lvl="0"/>
            <a:br>
              <a:rPr lang="en-US" dirty="0"/>
            </a:br>
            <a:r>
              <a:rPr lang="en-US" sz="1400" dirty="0"/>
              <a:t>½ - 5 ton </a:t>
            </a:r>
          </a:p>
          <a:p>
            <a:pPr lvl="0"/>
            <a:r>
              <a:rPr lang="en-US" sz="1400" dirty="0"/>
              <a:t>Economical design Aluminum body Product of the </a:t>
            </a:r>
            <a:r>
              <a:rPr lang="en-US" sz="1400" b="1" dirty="0"/>
              <a:t>USA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87B03-28FB-E2F5-C933-68D70385C105}"/>
              </a:ext>
            </a:extLst>
          </p:cNvPr>
          <p:cNvSpPr txBox="1"/>
          <p:nvPr/>
        </p:nvSpPr>
        <p:spPr>
          <a:xfrm>
            <a:off x="3086961" y="2914425"/>
            <a:ext cx="20013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CB</a:t>
            </a:r>
          </a:p>
          <a:p>
            <a:pPr lvl="0"/>
            <a:endParaRPr lang="en-US" dirty="0"/>
          </a:p>
          <a:p>
            <a:pPr lvl="0"/>
            <a:r>
              <a:rPr lang="en-US" sz="1400" dirty="0"/>
              <a:t>½ - 100 ton </a:t>
            </a:r>
          </a:p>
          <a:p>
            <a:pPr lvl="0"/>
            <a:r>
              <a:rPr lang="en-US" sz="1400" dirty="0"/>
              <a:t>Premium offering</a:t>
            </a:r>
          </a:p>
          <a:p>
            <a:pPr lvl="0"/>
            <a:r>
              <a:rPr lang="en-US" sz="1400" dirty="0"/>
              <a:t>Steel body</a:t>
            </a:r>
          </a:p>
          <a:p>
            <a:pPr lvl="0"/>
            <a:r>
              <a:rPr lang="en-US" sz="1400" dirty="0"/>
              <a:t>Slip clutch standard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3286A-65EA-B8D9-7CC7-23563909C67F}"/>
              </a:ext>
            </a:extLst>
          </p:cNvPr>
          <p:cNvSpPr txBox="1"/>
          <p:nvPr/>
        </p:nvSpPr>
        <p:spPr>
          <a:xfrm>
            <a:off x="5994155" y="3882770"/>
            <a:ext cx="14411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</a:t>
            </a:r>
            <a:r>
              <a:rPr lang="en-US" b="1" u="sng"/>
              <a:t>X </a:t>
            </a:r>
            <a:r>
              <a:rPr lang="en-US" b="1" u="sng" dirty="0"/>
              <a:t>Mini</a:t>
            </a:r>
          </a:p>
          <a:p>
            <a:endParaRPr lang="en-US" dirty="0"/>
          </a:p>
          <a:p>
            <a:r>
              <a:rPr lang="en-US" sz="1400" dirty="0"/>
              <a:t>¼ and ½ ton</a:t>
            </a:r>
          </a:p>
          <a:p>
            <a:r>
              <a:rPr lang="en-US" sz="1400" dirty="0"/>
              <a:t>Lightweight</a:t>
            </a:r>
          </a:p>
          <a:p>
            <a:r>
              <a:rPr lang="en-US" sz="1400" dirty="0"/>
              <a:t>Compact</a:t>
            </a:r>
          </a:p>
          <a:p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D631-4440-40F5-A37E-CE7A9C448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044" y="1628800"/>
            <a:ext cx="5014066" cy="905272"/>
          </a:xfrm>
        </p:spPr>
        <p:txBody>
          <a:bodyPr>
            <a:normAutofit fontScale="90000"/>
          </a:bodyPr>
          <a:lstStyle/>
          <a:p>
            <a:r>
              <a:rPr lang="en-US" dirty="0"/>
              <a:t>NEW product</a:t>
            </a:r>
            <a:br>
              <a:rPr lang="en-US" dirty="0"/>
            </a:br>
            <a:r>
              <a:rPr lang="en-US" dirty="0"/>
              <a:t>CX010 Mini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230D2-F751-4A41-A4D2-805676BF5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3888" y="3001888"/>
            <a:ext cx="4872139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Compact, Lightweight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CX010-10’ = 17 lbs.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CF010-10’ = 29 lbs.</a:t>
            </a:r>
          </a:p>
          <a:p>
            <a:r>
              <a:rPr lang="en-US" dirty="0"/>
              <a:t>CB010-8’ = 25 lbs.</a:t>
            </a:r>
          </a:p>
        </p:txBody>
      </p:sp>
      <p:pic>
        <p:nvPicPr>
          <p:cNvPr id="5" name="Picture 4" descr="A picture containing chain&#10;&#10;Description automatically generated">
            <a:extLst>
              <a:ext uri="{FF2B5EF4-FFF2-40B4-BE49-F238E27FC236}">
                <a16:creationId xmlns:a16="http://schemas.microsoft.com/office/drawing/2014/main" id="{57396D89-90AB-4E22-8426-43C619A7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71600"/>
            <a:ext cx="214661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67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FC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16846</TotalTime>
  <Words>755</Words>
  <Application>Microsoft Office PowerPoint</Application>
  <PresentationFormat>On-screen Show (4:3)</PresentationFormat>
  <Paragraphs>186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Aptos</vt:lpstr>
      <vt:lpstr>Aptos Display</vt:lpstr>
      <vt:lpstr>Arial</vt:lpstr>
      <vt:lpstr>Arial Narrow</vt:lpstr>
      <vt:lpstr>Calibri</vt:lpstr>
      <vt:lpstr>Times New Roman</vt:lpstr>
      <vt:lpstr>Wingdings</vt:lpstr>
      <vt:lpstr>Wingdings 2</vt:lpstr>
      <vt:lpstr>Wingdings 3</vt:lpstr>
      <vt:lpstr>Apex</vt:lpstr>
      <vt:lpstr>1_Custom Design</vt:lpstr>
      <vt:lpstr>Custom Design</vt:lpstr>
      <vt:lpstr>PowerPoint Presentation</vt:lpstr>
      <vt:lpstr>About Us </vt:lpstr>
      <vt:lpstr>PowerPoint Presentation</vt:lpstr>
      <vt:lpstr> What’s new?</vt:lpstr>
      <vt:lpstr>PowerPoint Presentation</vt:lpstr>
      <vt:lpstr>Questions To ASK </vt:lpstr>
      <vt:lpstr>PowerPoint Presentation</vt:lpstr>
      <vt:lpstr>PowerPoint Presentation</vt:lpstr>
      <vt:lpstr>NEW product CX010 Mini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The Hook/Material Handling </vt:lpstr>
      <vt:lpstr>PowerPoint Presentation</vt:lpstr>
      <vt:lpstr>Complete Cranes &amp; Components</vt:lpstr>
      <vt:lpstr>PowerPoint Presentation</vt:lpstr>
    </vt:vector>
  </TitlesOfParts>
  <Company>hdo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KITO CORPORATION</dc:creator>
  <cp:lastModifiedBy>Tim Horyna</cp:lastModifiedBy>
  <cp:revision>216</cp:revision>
  <dcterms:created xsi:type="dcterms:W3CDTF">2011-04-11T04:24:28Z</dcterms:created>
  <dcterms:modified xsi:type="dcterms:W3CDTF">2025-01-14T21:02:02Z</dcterms:modified>
</cp:coreProperties>
</file>